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48"/>
  </p:sldMasterIdLst>
  <p:sldIdLst>
    <p:sldId r:id="rId2" id="325"/>
    <p:sldId r:id="rId3" id="267"/>
    <p:sldId r:id="rId4" id="271"/>
    <p:sldId r:id="rId5" id="273"/>
    <p:sldId r:id="rId6" id="272"/>
    <p:sldId r:id="rId7" id="453"/>
    <p:sldId r:id="rId8" id="454"/>
    <p:sldId r:id="rId9" id="455"/>
    <p:sldId r:id="rId10" id="291"/>
    <p:sldId r:id="rId11" id="296"/>
    <p:sldId r:id="rId12" id="297"/>
    <p:sldId r:id="rId13" id="282"/>
    <p:sldId r:id="rId14" id="298"/>
    <p:sldId r:id="rId15" id="422"/>
    <p:sldId r:id="rId16" id="305"/>
    <p:sldId r:id="rId17" id="327"/>
    <p:sldId r:id="rId18" id="328"/>
    <p:sldId r:id="rId19" id="412"/>
    <p:sldId r:id="rId20" id="402"/>
    <p:sldId r:id="rId21" id="413"/>
    <p:sldId r:id="rId22" id="414"/>
    <p:sldId r:id="rId23" id="415"/>
    <p:sldId r:id="rId24" id="416"/>
    <p:sldId r:id="rId25" id="417"/>
    <p:sldId r:id="rId26" id="418"/>
    <p:sldId r:id="rId27" id="420"/>
    <p:sldId r:id="rId28" id="421"/>
    <p:sldId r:id="rId29" id="281"/>
    <p:sldId r:id="rId30" id="292"/>
    <p:sldId r:id="rId31" id="462"/>
    <p:sldId r:id="rId32" id="285"/>
    <p:sldId r:id="rId33" id="469"/>
    <p:sldId r:id="rId34" id="300"/>
    <p:sldId r:id="rId35" id="431"/>
    <p:sldId r:id="rId36" id="317"/>
    <p:sldId r:id="rId37" id="318"/>
    <p:sldId r:id="rId38" id="319"/>
    <p:sldId r:id="rId39" id="2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860B-739A-42AA-ADF6-AEC05FCB1754}"/>
              </a:ext>
            </a:extLst>
          </p:cNvPr>
          <p:cNvSpPr>
            <a:spLocks noGrp="1"/>
          </p:cNvSpPr>
          <p:nvPr>
            <p:ph type="ctrTitle"/>
          </p:nvPr>
        </p:nvSpPr>
        <p:spPr>
          <a:xfrm>
            <a:off x="1524000" y="1122363"/>
            <a:ext cx="9144000" cy="2387600"/>
          </a:xfrm>
        </p:spPr>
        <p:txBody>
          <a:bodyPr anchor="b"/>
          <a:lstStyle>
            <a:lvl1pPr algn="ctr">
              <a:defRPr sz="6000"/>
            </a:lvl1pPr>
          </a:lstStyle>
          <a:p>
            <a:r>
              <a:rPr lang="en-US" dirty="1"/>
              <a:t>Click to edit Master title style</a:t>
            </a:r>
            <a:endParaRPr lang="nl-NL"/>
          </a:p>
        </p:txBody>
      </p:sp>
      <p:sp>
        <p:nvSpPr>
          <p:cNvPr id="3" name="Subtitle 2">
            <a:extLst>
              <a:ext uri="{FF2B5EF4-FFF2-40B4-BE49-F238E27FC236}">
                <a16:creationId xmlns:a16="http://schemas.microsoft.com/office/drawing/2014/main" id="{CC74C2FE-16F5-4225-93A2-4CC6F4C21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a:t>Click to edit Master subtitle style</a:t>
            </a:r>
            <a:endParaRPr lang="nl-NL"/>
          </a:p>
        </p:txBody>
      </p:sp>
      <p:sp>
        <p:nvSpPr>
          <p:cNvPr id="4" name="Date Placeholder 3">
            <a:extLst>
              <a:ext uri="{FF2B5EF4-FFF2-40B4-BE49-F238E27FC236}">
                <a16:creationId xmlns:a16="http://schemas.microsoft.com/office/drawing/2014/main" id="{62464BF6-655D-4D08-A5B1-3580D8B2975A}"/>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5" name="Footer Placeholder 4">
            <a:extLst>
              <a:ext uri="{FF2B5EF4-FFF2-40B4-BE49-F238E27FC236}">
                <a16:creationId xmlns:a16="http://schemas.microsoft.com/office/drawing/2014/main" id="{B6C41C0C-E0A1-496C-8A17-24C081849B6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8FB8A1C-AD89-49D3-8F0A-34D06404B489}"/>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35783420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29BF-BE14-4821-8CD5-D1759556EFBF}"/>
              </a:ext>
            </a:extLst>
          </p:cNvPr>
          <p:cNvSpPr>
            <a:spLocks noGrp="1"/>
          </p:cNvSpPr>
          <p:nvPr>
            <p:ph type="title"/>
          </p:nvPr>
        </p:nvSpPr>
        <p:spPr/>
        <p:txBody>
          <a:bodyPr/>
          <a:lstStyle/>
          <a:p>
            <a:r>
              <a:rPr lang="en-US" dirty="1"/>
              <a:t>Click to edit Master title style</a:t>
            </a:r>
            <a:endParaRPr lang="nl-NL"/>
          </a:p>
        </p:txBody>
      </p:sp>
      <p:sp>
        <p:nvSpPr>
          <p:cNvPr id="3" name="Vertical Text Placeholder 2">
            <a:extLst>
              <a:ext uri="{FF2B5EF4-FFF2-40B4-BE49-F238E27FC236}">
                <a16:creationId xmlns:a16="http://schemas.microsoft.com/office/drawing/2014/main" id="{B4BBFCFC-592D-4FE9-8F01-CF4782BDB796}"/>
              </a:ext>
            </a:extLst>
          </p:cNvPr>
          <p:cNvSpPr>
            <a:spLocks noGrp="1"/>
          </p:cNvSpPr>
          <p:nvPr>
            <p:ph type="body" orient="vert" idx="1"/>
          </p:nvPr>
        </p:nvSpPr>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4" name="Date Placeholder 3">
            <a:extLst>
              <a:ext uri="{FF2B5EF4-FFF2-40B4-BE49-F238E27FC236}">
                <a16:creationId xmlns:a16="http://schemas.microsoft.com/office/drawing/2014/main" id="{53A71A48-4443-4313-AF34-C28040A65A99}"/>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5" name="Footer Placeholder 4">
            <a:extLst>
              <a:ext uri="{FF2B5EF4-FFF2-40B4-BE49-F238E27FC236}">
                <a16:creationId xmlns:a16="http://schemas.microsoft.com/office/drawing/2014/main" id="{9EB1FDAC-727D-4AA6-9638-8C49ABA6B2D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910F719-B24E-4D08-9900-079164F36633}"/>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3410019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10061E-5570-4668-928A-8DFD17DCD507}"/>
              </a:ext>
            </a:extLst>
          </p:cNvPr>
          <p:cNvSpPr>
            <a:spLocks noGrp="1"/>
          </p:cNvSpPr>
          <p:nvPr>
            <p:ph type="title" orient="vert"/>
          </p:nvPr>
        </p:nvSpPr>
        <p:spPr>
          <a:xfrm>
            <a:off x="8724900" y="365125"/>
            <a:ext cx="2628900" cy="5811838"/>
          </a:xfrm>
        </p:spPr>
        <p:txBody>
          <a:bodyPr vert="eaVert"/>
          <a:lstStyle/>
          <a:p>
            <a:r>
              <a:rPr lang="en-US" dirty="1"/>
              <a:t>Click to edit Master title style</a:t>
            </a:r>
            <a:endParaRPr lang="nl-NL"/>
          </a:p>
        </p:txBody>
      </p:sp>
      <p:sp>
        <p:nvSpPr>
          <p:cNvPr id="3" name="Vertical Text Placeholder 2">
            <a:extLst>
              <a:ext uri="{FF2B5EF4-FFF2-40B4-BE49-F238E27FC236}">
                <a16:creationId xmlns:a16="http://schemas.microsoft.com/office/drawing/2014/main" id="{7DFAC36E-56EF-4CCB-9473-67EF8B8B6AAA}"/>
              </a:ext>
            </a:extLst>
          </p:cNvPr>
          <p:cNvSpPr>
            <a:spLocks noGrp="1"/>
          </p:cNvSpPr>
          <p:nvPr>
            <p:ph type="body" orient="vert" idx="1"/>
          </p:nvPr>
        </p:nvSpPr>
        <p:spPr>
          <a:xfrm>
            <a:off x="838200" y="365125"/>
            <a:ext cx="7734300" cy="5811838"/>
          </a:xfrm>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4" name="Date Placeholder 3">
            <a:extLst>
              <a:ext uri="{FF2B5EF4-FFF2-40B4-BE49-F238E27FC236}">
                <a16:creationId xmlns:a16="http://schemas.microsoft.com/office/drawing/2014/main" id="{4D7C262A-3580-44CE-9C1C-2A1609360D61}"/>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5" name="Footer Placeholder 4">
            <a:extLst>
              <a:ext uri="{FF2B5EF4-FFF2-40B4-BE49-F238E27FC236}">
                <a16:creationId xmlns:a16="http://schemas.microsoft.com/office/drawing/2014/main" id="{0E6F04C3-2731-41DA-9B9E-3A013C3B36B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01B5181-A80E-4CDA-AEF6-C1BB8EDEA407}"/>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19070205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4C64-5E0A-417D-9DC0-77F9C51B03C1}"/>
              </a:ext>
            </a:extLst>
          </p:cNvPr>
          <p:cNvSpPr>
            <a:spLocks noGrp="1"/>
          </p:cNvSpPr>
          <p:nvPr>
            <p:ph type="title"/>
          </p:nvPr>
        </p:nvSpPr>
        <p:spPr/>
        <p:txBody>
          <a:bodyPr/>
          <a:lstStyle/>
          <a:p>
            <a:r>
              <a:rPr lang="en-US" dirty="1"/>
              <a:t>Click to edit Master title style</a:t>
            </a:r>
            <a:endParaRPr lang="nl-NL"/>
          </a:p>
        </p:txBody>
      </p:sp>
      <p:sp>
        <p:nvSpPr>
          <p:cNvPr id="3" name="Content Placeholder 2">
            <a:extLst>
              <a:ext uri="{FF2B5EF4-FFF2-40B4-BE49-F238E27FC236}">
                <a16:creationId xmlns:a16="http://schemas.microsoft.com/office/drawing/2014/main" id="{2939D2E0-5C79-4F30-B6E6-30826A3B5F48}"/>
              </a:ext>
            </a:extLst>
          </p:cNvPr>
          <p:cNvSpPr>
            <a:spLocks noGrp="1"/>
          </p:cNvSpPr>
          <p:nvPr>
            <p:ph idx="1"/>
          </p:nvPr>
        </p:nvSpPr>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4" name="Date Placeholder 3">
            <a:extLst>
              <a:ext uri="{FF2B5EF4-FFF2-40B4-BE49-F238E27FC236}">
                <a16:creationId xmlns:a16="http://schemas.microsoft.com/office/drawing/2014/main" id="{6A7E636C-83C5-473F-BC5B-F28B05F1B8D5}"/>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5" name="Footer Placeholder 4">
            <a:extLst>
              <a:ext uri="{FF2B5EF4-FFF2-40B4-BE49-F238E27FC236}">
                <a16:creationId xmlns:a16="http://schemas.microsoft.com/office/drawing/2014/main" id="{CD9E19A4-7BD2-4E9F-B51E-C170B65F65E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63DDF78-77E2-49F3-AE89-9CF6839B74D3}"/>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135285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0D5A-2966-4281-A175-826236314827}"/>
              </a:ext>
            </a:extLst>
          </p:cNvPr>
          <p:cNvSpPr>
            <a:spLocks noGrp="1"/>
          </p:cNvSpPr>
          <p:nvPr>
            <p:ph type="title"/>
          </p:nvPr>
        </p:nvSpPr>
        <p:spPr>
          <a:xfrm>
            <a:off x="831850" y="1709738"/>
            <a:ext cx="10515600" cy="2852737"/>
          </a:xfrm>
        </p:spPr>
        <p:txBody>
          <a:bodyPr anchor="b"/>
          <a:lstStyle>
            <a:lvl1pPr>
              <a:defRPr sz="6000"/>
            </a:lvl1pPr>
          </a:lstStyle>
          <a:p>
            <a:r>
              <a:rPr lang="en-US" dirty="1"/>
              <a:t>Click to edit Master title style</a:t>
            </a:r>
            <a:endParaRPr lang="nl-NL"/>
          </a:p>
        </p:txBody>
      </p:sp>
      <p:sp>
        <p:nvSpPr>
          <p:cNvPr id="3" name="Text Placeholder 2">
            <a:extLst>
              <a:ext uri="{FF2B5EF4-FFF2-40B4-BE49-F238E27FC236}">
                <a16:creationId xmlns:a16="http://schemas.microsoft.com/office/drawing/2014/main" id="{8CF096BF-78EC-4760-9DD8-5B7FB4E6A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a:t>Click to edit Master text styles</a:t>
            </a:r>
          </a:p>
        </p:txBody>
      </p:sp>
      <p:sp>
        <p:nvSpPr>
          <p:cNvPr id="4" name="Date Placeholder 3">
            <a:extLst>
              <a:ext uri="{FF2B5EF4-FFF2-40B4-BE49-F238E27FC236}">
                <a16:creationId xmlns:a16="http://schemas.microsoft.com/office/drawing/2014/main" id="{D44F0C89-A7B7-47E2-8FE7-257B8723B31F}"/>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5" name="Footer Placeholder 4">
            <a:extLst>
              <a:ext uri="{FF2B5EF4-FFF2-40B4-BE49-F238E27FC236}">
                <a16:creationId xmlns:a16="http://schemas.microsoft.com/office/drawing/2014/main" id="{F4D0B2A0-4FBD-449E-AAB4-A2432461F63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113910D-877C-4894-8856-2563CAFB3A74}"/>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406337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2DD5-2FB3-4D6E-A1B3-D903663AA6A5}"/>
              </a:ext>
            </a:extLst>
          </p:cNvPr>
          <p:cNvSpPr>
            <a:spLocks noGrp="1"/>
          </p:cNvSpPr>
          <p:nvPr>
            <p:ph type="title"/>
          </p:nvPr>
        </p:nvSpPr>
        <p:spPr/>
        <p:txBody>
          <a:bodyPr/>
          <a:lstStyle/>
          <a:p>
            <a:r>
              <a:rPr lang="en-US" dirty="1"/>
              <a:t>Click to edit Master title style</a:t>
            </a:r>
            <a:endParaRPr lang="nl-NL"/>
          </a:p>
        </p:txBody>
      </p:sp>
      <p:sp>
        <p:nvSpPr>
          <p:cNvPr id="3" name="Content Placeholder 2">
            <a:extLst>
              <a:ext uri="{FF2B5EF4-FFF2-40B4-BE49-F238E27FC236}">
                <a16:creationId xmlns:a16="http://schemas.microsoft.com/office/drawing/2014/main" id="{8C280538-D239-4135-ACD9-06D2B3B7E965}"/>
              </a:ext>
            </a:extLst>
          </p:cNvPr>
          <p:cNvSpPr>
            <a:spLocks noGrp="1"/>
          </p:cNvSpPr>
          <p:nvPr>
            <p:ph sz="half" idx="1"/>
          </p:nvPr>
        </p:nvSpPr>
        <p:spPr>
          <a:xfrm>
            <a:off x="838200" y="1825625"/>
            <a:ext cx="5181600" cy="435133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4" name="Content Placeholder 3">
            <a:extLst>
              <a:ext uri="{FF2B5EF4-FFF2-40B4-BE49-F238E27FC236}">
                <a16:creationId xmlns:a16="http://schemas.microsoft.com/office/drawing/2014/main" id="{74C27B19-C9B2-4CD5-B3F3-140ED68C6816}"/>
              </a:ext>
            </a:extLst>
          </p:cNvPr>
          <p:cNvSpPr>
            <a:spLocks noGrp="1"/>
          </p:cNvSpPr>
          <p:nvPr>
            <p:ph sz="half" idx="2"/>
          </p:nvPr>
        </p:nvSpPr>
        <p:spPr>
          <a:xfrm>
            <a:off x="6172200" y="1825625"/>
            <a:ext cx="5181600" cy="435133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5" name="Date Placeholder 4">
            <a:extLst>
              <a:ext uri="{FF2B5EF4-FFF2-40B4-BE49-F238E27FC236}">
                <a16:creationId xmlns:a16="http://schemas.microsoft.com/office/drawing/2014/main" id="{552DD017-EC19-480D-88ED-5EAF3AB7C14A}"/>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6" name="Footer Placeholder 5">
            <a:extLst>
              <a:ext uri="{FF2B5EF4-FFF2-40B4-BE49-F238E27FC236}">
                <a16:creationId xmlns:a16="http://schemas.microsoft.com/office/drawing/2014/main" id="{5D8453FD-C0E2-42E9-951E-A6D2B08867B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1EE1B2F-E8F8-48D7-A590-E2441D339619}"/>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41455519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2F87-57C3-4CD7-AE11-04D79D2F7BE9}"/>
              </a:ext>
            </a:extLst>
          </p:cNvPr>
          <p:cNvSpPr>
            <a:spLocks noGrp="1"/>
          </p:cNvSpPr>
          <p:nvPr>
            <p:ph type="title"/>
          </p:nvPr>
        </p:nvSpPr>
        <p:spPr>
          <a:xfrm>
            <a:off x="839788" y="365125"/>
            <a:ext cx="10515600" cy="1325563"/>
          </a:xfrm>
        </p:spPr>
        <p:txBody>
          <a:bodyPr/>
          <a:lstStyle/>
          <a:p>
            <a:r>
              <a:rPr lang="en-US" dirty="1"/>
              <a:t>Click to edit Master title style</a:t>
            </a:r>
            <a:endParaRPr lang="nl-NL"/>
          </a:p>
        </p:txBody>
      </p:sp>
      <p:sp>
        <p:nvSpPr>
          <p:cNvPr id="3" name="Text Placeholder 2">
            <a:extLst>
              <a:ext uri="{FF2B5EF4-FFF2-40B4-BE49-F238E27FC236}">
                <a16:creationId xmlns:a16="http://schemas.microsoft.com/office/drawing/2014/main" id="{0C53010B-3258-48E0-B588-F3D52D7B1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a:extLst>
              <a:ext uri="{FF2B5EF4-FFF2-40B4-BE49-F238E27FC236}">
                <a16:creationId xmlns:a16="http://schemas.microsoft.com/office/drawing/2014/main" id="{210C3386-3ADF-424C-A40D-18C59B922937}"/>
              </a:ext>
            </a:extLst>
          </p:cNvPr>
          <p:cNvSpPr>
            <a:spLocks noGrp="1"/>
          </p:cNvSpPr>
          <p:nvPr>
            <p:ph sz="half" idx="2"/>
          </p:nvPr>
        </p:nvSpPr>
        <p:spPr>
          <a:xfrm>
            <a:off x="839788" y="2505075"/>
            <a:ext cx="5157787"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5" name="Text Placeholder 4">
            <a:extLst>
              <a:ext uri="{FF2B5EF4-FFF2-40B4-BE49-F238E27FC236}">
                <a16:creationId xmlns:a16="http://schemas.microsoft.com/office/drawing/2014/main" id="{628E46C4-A4F5-4D8B-A8B7-7F610F98C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6" name="Content Placeholder 5">
            <a:extLst>
              <a:ext uri="{FF2B5EF4-FFF2-40B4-BE49-F238E27FC236}">
                <a16:creationId xmlns:a16="http://schemas.microsoft.com/office/drawing/2014/main" id="{44423B32-419A-4E80-BF98-0CD9E46FFB0D}"/>
              </a:ext>
            </a:extLst>
          </p:cNvPr>
          <p:cNvSpPr>
            <a:spLocks noGrp="1"/>
          </p:cNvSpPr>
          <p:nvPr>
            <p:ph sz="quarter" idx="4"/>
          </p:nvPr>
        </p:nvSpPr>
        <p:spPr>
          <a:xfrm>
            <a:off x="6172200" y="2505075"/>
            <a:ext cx="5183188" cy="3684588"/>
          </a:xfrm>
        </p:spPr>
        <p:txBody>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7" name="Date Placeholder 6">
            <a:extLst>
              <a:ext uri="{FF2B5EF4-FFF2-40B4-BE49-F238E27FC236}">
                <a16:creationId xmlns:a16="http://schemas.microsoft.com/office/drawing/2014/main" id="{5F4546C5-01DE-4D87-84E4-13619D65E6B4}"/>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8" name="Footer Placeholder 7">
            <a:extLst>
              <a:ext uri="{FF2B5EF4-FFF2-40B4-BE49-F238E27FC236}">
                <a16:creationId xmlns:a16="http://schemas.microsoft.com/office/drawing/2014/main" id="{AB128733-C68B-45AA-991D-25701099E11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ED7A6506-375B-4E1A-A0CA-145F921A9299}"/>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20504855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9244-D670-419C-93A0-2CD889E557D9}"/>
              </a:ext>
            </a:extLst>
          </p:cNvPr>
          <p:cNvSpPr>
            <a:spLocks noGrp="1"/>
          </p:cNvSpPr>
          <p:nvPr>
            <p:ph type="title"/>
          </p:nvPr>
        </p:nvSpPr>
        <p:spPr/>
        <p:txBody>
          <a:bodyPr/>
          <a:lstStyle/>
          <a:p>
            <a:r>
              <a:rPr lang="en-US" dirty="1"/>
              <a:t>Click to edit Master title style</a:t>
            </a:r>
            <a:endParaRPr lang="nl-NL"/>
          </a:p>
        </p:txBody>
      </p:sp>
      <p:sp>
        <p:nvSpPr>
          <p:cNvPr id="3" name="Date Placeholder 2">
            <a:extLst>
              <a:ext uri="{FF2B5EF4-FFF2-40B4-BE49-F238E27FC236}">
                <a16:creationId xmlns:a16="http://schemas.microsoft.com/office/drawing/2014/main" id="{BA45DF6E-C9A0-45CC-9E31-E544FFBE29EB}"/>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4" name="Footer Placeholder 3">
            <a:extLst>
              <a:ext uri="{FF2B5EF4-FFF2-40B4-BE49-F238E27FC236}">
                <a16:creationId xmlns:a16="http://schemas.microsoft.com/office/drawing/2014/main" id="{0BC8591C-B9B9-43CA-8097-046480198E9F}"/>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C3C57E2D-2235-4782-854D-D9F1F444E203}"/>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3992746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BED92-4FC3-41E5-AFF0-20905F6B55C5}"/>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3" name="Footer Placeholder 2">
            <a:extLst>
              <a:ext uri="{FF2B5EF4-FFF2-40B4-BE49-F238E27FC236}">
                <a16:creationId xmlns:a16="http://schemas.microsoft.com/office/drawing/2014/main" id="{7251FDC2-C393-42C9-8DEE-B334DA054DBC}"/>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C48C9D4-A469-4288-8029-9C64E8C7ECAF}"/>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4275230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CD48-4982-454C-BCF6-61E838573B23}"/>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endParaRPr lang="nl-NL"/>
          </a:p>
        </p:txBody>
      </p:sp>
      <p:sp>
        <p:nvSpPr>
          <p:cNvPr id="3" name="Content Placeholder 2">
            <a:extLst>
              <a:ext uri="{FF2B5EF4-FFF2-40B4-BE49-F238E27FC236}">
                <a16:creationId xmlns:a16="http://schemas.microsoft.com/office/drawing/2014/main" id="{65070D69-2549-4979-AE86-EFF4A3AC7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4" name="Text Placeholder 3">
            <a:extLst>
              <a:ext uri="{FF2B5EF4-FFF2-40B4-BE49-F238E27FC236}">
                <a16:creationId xmlns:a16="http://schemas.microsoft.com/office/drawing/2014/main" id="{5A98F3DD-ACB6-4E86-9449-19FF5E9A1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
        <p:nvSpPr>
          <p:cNvPr id="5" name="Date Placeholder 4">
            <a:extLst>
              <a:ext uri="{FF2B5EF4-FFF2-40B4-BE49-F238E27FC236}">
                <a16:creationId xmlns:a16="http://schemas.microsoft.com/office/drawing/2014/main" id="{BAA608D6-9518-4407-A858-7C0D9C9C1893}"/>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6" name="Footer Placeholder 5">
            <a:extLst>
              <a:ext uri="{FF2B5EF4-FFF2-40B4-BE49-F238E27FC236}">
                <a16:creationId xmlns:a16="http://schemas.microsoft.com/office/drawing/2014/main" id="{F13390C4-8063-4C72-BE84-484DFE1D54D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475ABC8-3780-4436-8821-33FCE3091AB5}"/>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30588256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7096-28F4-4B44-A2DE-60FC6B8977F4}"/>
              </a:ext>
            </a:extLst>
          </p:cNvPr>
          <p:cNvSpPr>
            <a:spLocks noGrp="1"/>
          </p:cNvSpPr>
          <p:nvPr>
            <p:ph type="title"/>
          </p:nvPr>
        </p:nvSpPr>
        <p:spPr>
          <a:xfrm>
            <a:off x="839788" y="457200"/>
            <a:ext cx="3932237" cy="1600200"/>
          </a:xfrm>
        </p:spPr>
        <p:txBody>
          <a:bodyPr anchor="b"/>
          <a:lstStyle>
            <a:lvl1pPr>
              <a:defRPr sz="3200"/>
            </a:lvl1pPr>
          </a:lstStyle>
          <a:p>
            <a:r>
              <a:rPr lang="en-US" dirty="1"/>
              <a:t>Click to edit Master title style</a:t>
            </a:r>
            <a:endParaRPr lang="nl-NL"/>
          </a:p>
        </p:txBody>
      </p:sp>
      <p:sp>
        <p:nvSpPr>
          <p:cNvPr id="3" name="Picture Placeholder 2">
            <a:extLst>
              <a:ext uri="{FF2B5EF4-FFF2-40B4-BE49-F238E27FC236}">
                <a16:creationId xmlns:a16="http://schemas.microsoft.com/office/drawing/2014/main" id="{5294F5B7-F477-4C9A-90BF-B76948981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8BC65250-B5A9-4BEC-B2A6-AEF332899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a:t>Click to edit Master text styles</a:t>
            </a:r>
          </a:p>
        </p:txBody>
      </p:sp>
      <p:sp>
        <p:nvSpPr>
          <p:cNvPr id="5" name="Date Placeholder 4">
            <a:extLst>
              <a:ext uri="{FF2B5EF4-FFF2-40B4-BE49-F238E27FC236}">
                <a16:creationId xmlns:a16="http://schemas.microsoft.com/office/drawing/2014/main" id="{C40AC03D-D552-485D-AE60-5FF961DB8CAE}"/>
              </a:ext>
            </a:extLst>
          </p:cNvPr>
          <p:cNvSpPr>
            <a:spLocks noGrp="1"/>
          </p:cNvSpPr>
          <p:nvPr>
            <p:ph type="dt" sz="half" idx="10"/>
          </p:nvPr>
        </p:nvSpPr>
        <p:spPr/>
        <p:txBody>
          <a:bodyPr/>
          <a:lstStyle/>
          <a:p>
            <a:fld id="{516D5FB6-8D6B-41BB-9D45-A758522EADF5}" type="datetimeFigureOut">
              <a:rPr lang="nl-NL" smtClean="0"/>
              <a:t>17-10-2019</a:t>
            </a:fld>
            <a:endParaRPr lang="nl-NL"/>
          </a:p>
        </p:txBody>
      </p:sp>
      <p:sp>
        <p:nvSpPr>
          <p:cNvPr id="6" name="Footer Placeholder 5">
            <a:extLst>
              <a:ext uri="{FF2B5EF4-FFF2-40B4-BE49-F238E27FC236}">
                <a16:creationId xmlns:a16="http://schemas.microsoft.com/office/drawing/2014/main" id="{31BC7303-685F-482F-B6A3-188CD86ED9E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4EB0D6B-E5F0-4E68-B29B-5244ED88C71F}"/>
              </a:ext>
            </a:extLst>
          </p:cNvPr>
          <p:cNvSpPr>
            <a:spLocks noGrp="1"/>
          </p:cNvSpPr>
          <p:nvPr>
            <p:ph type="sldNum" sz="quarter" idx="12"/>
          </p:nvPr>
        </p:nvSpPr>
        <p:spPr/>
        <p:txBody>
          <a:bodyPr/>
          <a:lstStyle/>
          <a:p>
            <a:fld id="{9963905B-B3B8-446B-B426-E664A5689BAD}" type="slidenum">
              <a:rPr lang="nl-NL" smtClean="0"/>
              <a:t>‹#›</a:t>
            </a:fld>
            <a:endParaRPr lang="nl-NL"/>
          </a:p>
        </p:txBody>
      </p:sp>
    </p:spTree>
    <p:extLst>
      <p:ext uri="{BB962C8B-B14F-4D97-AF65-F5344CB8AC3E}">
        <p14:creationId xmlns:p14="http://schemas.microsoft.com/office/powerpoint/2010/main" val="2238487218"/>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0933A2-AEBC-44EF-A1E2-D796D39FEE32}"/>
              </a:ext>
            </a:extLst>
          </p:cNvPr>
          <p:cNvSpPr>
            <a:spLocks noGrp="1"/>
          </p:cNvSpPr>
          <p:nvPr>
            <p:ph type="title"/>
          </p:nvPr>
        </p:nvSpPr>
        <p:spPr>
          <a:xfrm>
            <a:off x="838200" y="365125"/>
            <a:ext cx="10515600" cy="1325563"/>
          </a:xfrm>
          <a:prstGeom prst="rect"/>
        </p:spPr>
        <p:txBody>
          <a:bodyPr vert="horz" lIns="91440" tIns="45720" rIns="91440" bIns="45720" rtlCol="0" anchor="ctr">
            <a:normAutofit/>
          </a:bodyPr>
          <a:lstStyle/>
          <a:p>
            <a:r>
              <a:rPr lang="en-US" dirty="1"/>
              <a:t>Click to edit Master title style</a:t>
            </a:r>
            <a:endParaRPr lang="nl-NL"/>
          </a:p>
        </p:txBody>
      </p:sp>
      <p:sp>
        <p:nvSpPr>
          <p:cNvPr id="3" name="Text Placeholder 2">
            <a:extLst>
              <a:ext uri="{FF2B5EF4-FFF2-40B4-BE49-F238E27FC236}">
                <a16:creationId xmlns:a16="http://schemas.microsoft.com/office/drawing/2014/main" id="{7C4420E8-374C-4955-AB9C-6D11084E61D0}"/>
              </a:ext>
            </a:extLst>
          </p:cNvPr>
          <p:cNvSpPr>
            <a:spLocks noGrp="1"/>
          </p:cNvSpPr>
          <p:nvPr>
            <p:ph type="body" idx="1"/>
          </p:nvPr>
        </p:nvSpPr>
        <p:spPr>
          <a:xfrm>
            <a:off x="838200" y="1825625"/>
            <a:ext cx="10515600" cy="4351338"/>
          </a:xfrm>
          <a:prstGeom prst="rect"/>
        </p:spPr>
        <p:txBody>
          <a:bodyPr vert="horz" lIns="91440" tIns="45720" rIns="91440" bIns="45720" rtlCol="0">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nl-NL"/>
          </a:p>
        </p:txBody>
      </p:sp>
      <p:sp>
        <p:nvSpPr>
          <p:cNvPr id="4" name="Date Placeholder 3">
            <a:extLst>
              <a:ext uri="{FF2B5EF4-FFF2-40B4-BE49-F238E27FC236}">
                <a16:creationId xmlns:a16="http://schemas.microsoft.com/office/drawing/2014/main" id="{AC2061CC-861C-4884-AA92-3FEE811FFAE4}"/>
              </a:ext>
            </a:extLst>
          </p:cNvPr>
          <p:cNvSpPr>
            <a:spLocks noGrp="1"/>
          </p:cNvSpPr>
          <p:nvPr>
            <p:ph type="dt" sz="half" idx="2"/>
          </p:nvPr>
        </p:nvSpPr>
        <p:spPr>
          <a:xfrm>
            <a:off x="838200" y="6356350"/>
            <a:ext cx="2743200" cy="365125"/>
          </a:xfrm>
          <a:prstGeom prst="rect"/>
        </p:spPr>
        <p:txBody>
          <a:bodyPr vert="horz" lIns="91440" tIns="45720" rIns="91440" bIns="45720" rtlCol="0" anchor="ctr"/>
          <a:lstStyle>
            <a:lvl1pPr algn="l">
              <a:defRPr sz="1200">
                <a:solidFill>
                  <a:schemeClr val="tx1">
                    <a:tint val="75000"/>
                  </a:schemeClr>
                </a:solidFill>
              </a:defRPr>
            </a:lvl1pPr>
          </a:lstStyle>
          <a:p>
            <a:fld id="{516D5FB6-8D6B-41BB-9D45-A758522EADF5}" type="datetimeFigureOut">
              <a:rPr lang="nl-NL" smtClean="0"/>
              <a:t>17-10-2019</a:t>
            </a:fld>
            <a:endParaRPr lang="nl-NL"/>
          </a:p>
        </p:txBody>
      </p:sp>
      <p:sp>
        <p:nvSpPr>
          <p:cNvPr id="5" name="Footer Placeholder 4">
            <a:extLst>
              <a:ext uri="{FF2B5EF4-FFF2-40B4-BE49-F238E27FC236}">
                <a16:creationId xmlns:a16="http://schemas.microsoft.com/office/drawing/2014/main" id="{1B91003B-3516-428A-929C-517A21E4C773}"/>
              </a:ext>
            </a:extLst>
          </p:cNvPr>
          <p:cNvSpPr>
            <a:spLocks noGrp="1"/>
          </p:cNvSpPr>
          <p:nvPr>
            <p:ph type="ftr" sz="quarter" idx="3"/>
          </p:nvPr>
        </p:nvSpPr>
        <p:spPr>
          <a:xfrm>
            <a:off x="4038600" y="6356350"/>
            <a:ext cx="41148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433D5D1F-DA38-4D27-A717-A3AD49A15013}"/>
              </a:ext>
            </a:extLst>
          </p:cNvPr>
          <p:cNvSpPr>
            <a:spLocks noGrp="1"/>
          </p:cNvSpPr>
          <p:nvPr>
            <p:ph type="sldNum" sz="quarter" idx="4"/>
          </p:nvPr>
        </p:nvSpPr>
        <p:spPr>
          <a:xfrm>
            <a:off x="8610600" y="6356350"/>
            <a:ext cx="2743200" cy="365125"/>
          </a:xfrm>
          <a:prstGeom prst="rect"/>
        </p:spPr>
        <p:txBody>
          <a:bodyPr vert="horz" lIns="91440" tIns="45720" rIns="91440" bIns="45720" rtlCol="0" anchor="ctr"/>
          <a:lstStyle>
            <a:lvl1pPr algn="r">
              <a:defRPr sz="1200">
                <a:solidFill>
                  <a:schemeClr val="tx1">
                    <a:tint val="75000"/>
                  </a:schemeClr>
                </a:solidFill>
              </a:defRPr>
            </a:lvl1pPr>
          </a:lstStyle>
          <a:p>
            <a:fld id="{9963905B-B3B8-446B-B426-E664A5689BAD}" type="slidenum">
              <a:rPr lang="nl-NL" smtClean="0"/>
              <a:t>‹#›</a:t>
            </a:fld>
            <a:endParaRPr lang="nl-NL"/>
          </a:p>
        </p:txBody>
      </p:sp>
    </p:spTree>
    <p:extLst>
      <p:ext uri="{BB962C8B-B14F-4D97-AF65-F5344CB8AC3E}">
        <p14:creationId xmlns:p14="http://schemas.microsoft.com/office/powerpoint/2010/main" val="21721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ctrTitle"/>
          </p:nvPr>
        </p:nvSpPr>
        <p:spPr>
          <a:xfrm>
            <a:off x="1216241" y="179053"/>
            <a:ext cx="9962372" cy="1189136"/>
          </a:xfrm>
        </p:spPr>
        <p:txBody>
          <a:bodyPr>
            <a:normAutofit/>
          </a:bodyPr>
          <a:lstStyle/>
          <a:p>
            <a:r>
              <a:rPr lang="nl-NL" dirty="1"/>
              <a:t>Contractenrecht</a:t>
            </a:r>
          </a:p>
        </p:txBody>
      </p:sp>
      <p:sp>
        <p:nvSpPr>
          <p:cNvPr id="3" name="Ondertitel 2"/>
          <p:cNvSpPr>
            <a:spLocks noGrp="1"/>
          </p:cNvSpPr>
          <p:nvPr>
            <p:ph type="subTitle" idx="1"/>
          </p:nvPr>
        </p:nvSpPr>
        <p:spPr>
          <a:xfrm>
            <a:off x="2365232" y="5008686"/>
            <a:ext cx="7263561" cy="735166"/>
          </a:xfrm>
        </p:spPr>
        <p:txBody>
          <a:bodyPr>
            <a:normAutofit fontScale="92500" lnSpcReduction="20000"/>
          </a:bodyPr>
          <a:lstStyle/>
          <a:p>
            <a:endParaRPr lang="nl-NL"/>
          </a:p>
          <a:p>
            <a:r>
              <a:rPr lang="nl-NL" dirty="1"/>
              <a:t>Mr. drs. J.H.M. Spanjaard</a:t>
            </a:r>
          </a:p>
        </p:txBody>
      </p:sp>
      <p:pic>
        <p:nvPicPr>
          <p:cNvPr id="5" name="Picture 4">
            <a:extLst>
              <a:ext uri="{FF2B5EF4-FFF2-40B4-BE49-F238E27FC236}">
                <a16:creationId xmlns:a16="http://schemas.microsoft.com/office/drawing/2014/main" id="{8B5DA4D8-70CB-4304-A537-E0F86095423F}"/>
              </a:ext>
            </a:extLst>
          </p:cNvPr>
          <p:cNvPicPr>
            <a:picLocks noChangeAspect="1"/>
          </p:cNvPicPr>
          <p:nvPr/>
        </p:nvPicPr>
        <p:blipFill>
          <a:blip r:embed="rId2"/>
          <a:srcRect/>
          <a:stretch>
            <a:fillRect/>
          </a:stretch>
        </p:blipFill>
        <p:spPr>
          <a:xfrm>
            <a:off x="1983643" y="1368189"/>
            <a:ext cx="7843125" cy="3676465"/>
          </a:xfrm>
          <a:prstGeom prst="rect"/>
        </p:spPr>
      </p:pic>
    </p:spTree>
    <p:extLst>
      <p:ext uri="{BB962C8B-B14F-4D97-AF65-F5344CB8AC3E}">
        <p14:creationId xmlns:p14="http://schemas.microsoft.com/office/powerpoint/2010/main" val="3680240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2BA7A66-BA4E-4708-A62B-BA51D5A76A47}"/>
              </a:ext>
            </a:extLst>
          </p:cNvPr>
          <p:cNvSpPr>
            <a:spLocks noGrp="1" noChangeArrowheads="1"/>
          </p:cNvSpPr>
          <p:nvPr>
            <p:ph type="title"/>
          </p:nvPr>
        </p:nvSpPr>
        <p:spPr/>
        <p:txBody>
          <a:bodyPr>
            <a:normAutofit/>
          </a:bodyPr>
          <a:lstStyle/>
          <a:p>
            <a:r>
              <a:rPr lang="nl-NL" altLang="nl-NL" dirty="1"/>
              <a:t>Uitleg (2)</a:t>
            </a:r>
            <a:endParaRPr lang="en-US" altLang="nl-NL"/>
          </a:p>
        </p:txBody>
      </p:sp>
      <p:sp>
        <p:nvSpPr>
          <p:cNvPr id="3" name="Content Placeholder 2">
            <a:extLst>
              <a:ext uri="{FF2B5EF4-FFF2-40B4-BE49-F238E27FC236}">
                <a16:creationId xmlns:a16="http://schemas.microsoft.com/office/drawing/2014/main" id="{BFDDDFB5-28FF-44BE-9F77-512987215F52}"/>
              </a:ext>
            </a:extLst>
          </p:cNvPr>
          <p:cNvSpPr>
            <a:spLocks noGrp="1"/>
          </p:cNvSpPr>
          <p:nvPr>
            <p:ph idx="1"/>
          </p:nvPr>
        </p:nvSpPr>
        <p:spPr/>
        <p:txBody>
          <a:bodyPr>
            <a:normAutofit/>
          </a:bodyPr>
          <a:lstStyle/>
          <a:p>
            <a:pPr>
              <a:defRPr/>
            </a:pPr>
            <a:r>
              <a:rPr lang="nl-NL" sz="2667" dirty="1"/>
              <a:t>HR 25 november 2016, ECLI:NL:HR:2016:2687 (FNV/Condor): </a:t>
            </a:r>
          </a:p>
          <a:p>
            <a:pPr marL="271456" indent="-271456">
              <a:buNone/>
              <a:defRPr/>
            </a:pPr>
            <a:r>
              <a:rPr lang="nl-NL" sz="2667" dirty="1"/>
              <a:t>	“[D]e bestaansgrond van de cao-norm is gelegen in de bescherming van derden tegen een uitleg van een bepaling in een overeenkomst waarbij betekenis wordt toegekend aan de voor hen niet kenbare partijbedoeling, en in de noodzaak van een eenvormige uitleg voor alle door die overeenkomst gebonden partijen.”</a:t>
            </a:r>
            <a:endParaRPr lang="en-US" sz="2667"/>
          </a:p>
          <a:p>
            <a:pPr marL="271456" indent="0">
              <a:buNone/>
              <a:defRPr/>
            </a:pPr>
            <a:r>
              <a:rPr lang="nl-NL" sz="2667" dirty="1"/>
              <a:t>In dit geval (i) was subjectieve uitleg niet in het </a:t>
            </a:r>
            <a:r>
              <a:rPr lang="nl-NL" sz="2667" i="1" dirty="1"/>
              <a:t>nadeel</a:t>
            </a:r>
            <a:r>
              <a:rPr lang="nl-NL" sz="2667" dirty="1"/>
              <a:t> maar juist in het voordeel van derden, en (ii) waren alle betrokkenen partij bij de procedure.</a:t>
            </a:r>
          </a:p>
          <a:p>
            <a:pPr marL="271456" indent="-271456">
              <a:defRPr/>
            </a:pPr>
            <a:r>
              <a:rPr lang="nl-NL" sz="2667" dirty="1"/>
              <a:t>Vraag: wat is de reikwijdte?</a:t>
            </a:r>
            <a:endParaRPr lang="en-US" sz="2667"/>
          </a:p>
        </p:txBody>
      </p:sp>
      <p:sp>
        <p:nvSpPr>
          <p:cNvPr id="18436" name="Slide Number Placeholder 3">
            <a:extLst>
              <a:ext uri="{FF2B5EF4-FFF2-40B4-BE49-F238E27FC236}">
                <a16:creationId xmlns:a16="http://schemas.microsoft.com/office/drawing/2014/main" id="{1C85B853-6EAD-4383-9A46-15500AEA402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11527B-E861-4C5B-BE7B-9ED3EC82764F}" type="slidenum">
              <a:rPr lang="en-GB" altLang="nl-NL" sz="1400"/>
              <a:t>10</a:t>
            </a:fl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7D43326-B504-4EFB-A608-D0766CB11B43}"/>
              </a:ext>
            </a:extLst>
          </p:cNvPr>
          <p:cNvSpPr>
            <a:spLocks noGrp="1" noChangeArrowheads="1"/>
          </p:cNvSpPr>
          <p:nvPr>
            <p:ph type="title"/>
          </p:nvPr>
        </p:nvSpPr>
        <p:spPr/>
        <p:txBody>
          <a:bodyPr>
            <a:normAutofit/>
          </a:bodyPr>
          <a:lstStyle/>
          <a:p>
            <a:r>
              <a:rPr lang="nl-NL" altLang="nl-NL" dirty="1"/>
              <a:t>Uitleg (3)</a:t>
            </a:r>
            <a:endParaRPr lang="en-US" altLang="nl-NL"/>
          </a:p>
        </p:txBody>
      </p:sp>
      <p:sp>
        <p:nvSpPr>
          <p:cNvPr id="3" name="Content Placeholder 2">
            <a:extLst>
              <a:ext uri="{FF2B5EF4-FFF2-40B4-BE49-F238E27FC236}">
                <a16:creationId xmlns:a16="http://schemas.microsoft.com/office/drawing/2014/main" id="{6A5F11BF-B7F0-4C41-B7C6-FC7FD9FC4E07}"/>
              </a:ext>
            </a:extLst>
          </p:cNvPr>
          <p:cNvSpPr>
            <a:spLocks noGrp="1" noChangeArrowheads="1"/>
          </p:cNvSpPr>
          <p:nvPr>
            <p:ph idx="1"/>
          </p:nvPr>
        </p:nvSpPr>
        <p:spPr/>
        <p:txBody>
          <a:bodyPr>
            <a:normAutofit/>
          </a:bodyPr>
          <a:lstStyle/>
          <a:p>
            <a:r>
              <a:rPr lang="nl-NL" altLang="nl-NL" sz="2667" dirty="1">
                <a:ea typeface="Verdana" panose="020b0604030504040204" pitchFamily="34" charset="0"/>
                <a:cs typeface="Verdana" panose="020b0604030504040204" pitchFamily="34" charset="0"/>
              </a:rPr>
              <a:t>HR 20 februari 2004, NJ 2005, 493 (DSM/Fox): tussen de Haviltexnorm en de CAO-norm bestaat geen tegenstelling, maar een vloeiende overgang. Vooral als een overeenkomst naar haar aard is bestemd rechtspositie van derden te beïnvloeden en voorzienbare aantal van die derden groot is en uniformiteit van belang is </a:t>
            </a:r>
            <a:r>
              <a:rPr lang="nl-NL" altLang="nl-NL" sz="2667" dirty="1">
                <a:ea typeface="Verdana" panose="020b0604030504040204" pitchFamily="34" charset="0"/>
                <a:cs typeface="Verdana" panose="020b0604030504040204" pitchFamily="34" charset="0"/>
                <a:sym typeface="Wingdings" panose="05000000000000000000" pitchFamily="2" charset="2"/>
              </a:rPr>
              <a:t> objectiever uitleg. </a:t>
            </a:r>
            <a:endParaRPr lang="nl-NL" altLang="nl-NL" sz="2667">
              <a:ea typeface="Verdana" panose="020b0604030504040204" pitchFamily="34" charset="0"/>
              <a:cs typeface="Verdana" panose="020b0604030504040204" pitchFamily="34" charset="0"/>
            </a:endParaRPr>
          </a:p>
        </p:txBody>
      </p:sp>
      <p:sp>
        <p:nvSpPr>
          <p:cNvPr id="19460" name="Slide Number Placeholder 3">
            <a:extLst>
              <a:ext uri="{FF2B5EF4-FFF2-40B4-BE49-F238E27FC236}">
                <a16:creationId xmlns:a16="http://schemas.microsoft.com/office/drawing/2014/main" id="{F40BC257-CD73-4ABD-B4D0-D65C47FEA0B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5ADFFC-94EF-4E47-91DD-1368A186FCD0}" type="slidenum">
              <a:rPr lang="en-GB" altLang="nl-NL" sz="1400"/>
              <a:t>11</a:t>
            </a:fld>
          </a:p>
        </p:txBody>
      </p:sp>
      <p:pic>
        <p:nvPicPr>
          <p:cNvPr id="2" name="Picture 1">
            <a:extLst>
              <a:ext uri="{FF2B5EF4-FFF2-40B4-BE49-F238E27FC236}">
                <a16:creationId xmlns:a16="http://schemas.microsoft.com/office/drawing/2014/main" id="{1BDD65A7-F8E6-4D61-9640-84C6BB3AD2C9}"/>
              </a:ext>
            </a:extLst>
          </p:cNvPr>
          <p:cNvPicPr>
            <a:picLocks noChangeAspect="1"/>
          </p:cNvPicPr>
          <p:nvPr/>
        </p:nvPicPr>
        <p:blipFill>
          <a:blip r:embed="rId2"/>
          <a:srcRect/>
          <a:stretch>
            <a:fillRect/>
          </a:stretch>
        </p:blipFill>
        <p:spPr>
          <a:xfrm>
            <a:off x="7804208" y="3332989"/>
            <a:ext cx="3810000" cy="2286000"/>
          </a:xfrm>
          <a:prstGeom prst="rec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E589FAC-D780-43C6-86C0-8DE597467A10}"/>
              </a:ext>
            </a:extLst>
          </p:cNvPr>
          <p:cNvSpPr>
            <a:spLocks noGrp="1" noChangeArrowheads="1"/>
          </p:cNvSpPr>
          <p:nvPr>
            <p:ph type="title"/>
          </p:nvPr>
        </p:nvSpPr>
        <p:spPr/>
        <p:txBody>
          <a:bodyPr>
            <a:normAutofit/>
          </a:bodyPr>
          <a:lstStyle/>
          <a:p>
            <a:r>
              <a:rPr lang="nl-NL" altLang="nl-NL" dirty="1"/>
              <a:t>Uitleg (4) – Uitleg notariële akten</a:t>
            </a:r>
            <a:endParaRPr lang="en-US" altLang="nl-NL"/>
          </a:p>
        </p:txBody>
      </p:sp>
      <p:sp>
        <p:nvSpPr>
          <p:cNvPr id="3" name="Content Placeholder 2">
            <a:extLst>
              <a:ext uri="{FF2B5EF4-FFF2-40B4-BE49-F238E27FC236}">
                <a16:creationId xmlns:a16="http://schemas.microsoft.com/office/drawing/2014/main" id="{8BA698F7-411C-4966-86DB-EED4B6DAE3DB}"/>
              </a:ext>
            </a:extLst>
          </p:cNvPr>
          <p:cNvSpPr>
            <a:spLocks noGrp="1" noChangeArrowheads="1"/>
          </p:cNvSpPr>
          <p:nvPr>
            <p:ph idx="1"/>
          </p:nvPr>
        </p:nvSpPr>
        <p:spPr/>
        <p:txBody>
          <a:bodyPr/>
          <a:lstStyle/>
          <a:p>
            <a:r>
              <a:rPr lang="nl-NL" altLang="nl-NL" sz="2000" dirty="1">
                <a:ea typeface="Verdana" panose="020b0604030504040204" pitchFamily="34" charset="0"/>
                <a:cs typeface="Verdana" panose="020b0604030504040204" pitchFamily="34" charset="0"/>
              </a:rPr>
              <a:t>Objectieve uitleg van notariële leveringsakte voor een registergoed (HR 8 december 2000, NJ 2001/350).</a:t>
            </a:r>
          </a:p>
          <a:p>
            <a:r>
              <a:rPr lang="nl-NL" altLang="nl-NL" sz="2000" dirty="1">
                <a:solidFill>
                  <a:srgbClr val="002328"/>
                </a:solidFill>
              </a:rPr>
              <a:t>Maar als titel (=obligatoire overeenkomst: Haviltex-uitleg) afwijkt van de notariële akte (objectieve uitleg): zie HR 2</a:t>
            </a:r>
            <a:r>
              <a:rPr lang="en-US" altLang="nl-NL" sz="2000" dirty="1">
                <a:solidFill>
                  <a:srgbClr val="002328"/>
                </a:solidFill>
              </a:rPr>
              <a:t>2 oktober 2010, NJ 2011/111 m.nt. F.M.J. Verstijlen over de uitleg tussen oorspronkelijke partijen van een opstalrecht, en meer specifiek de duur daarvan. HR: dit gaat dus om een Haviltex-uitleg, want het betreft de uitleg van een obligatoire overeenkomst.</a:t>
            </a:r>
          </a:p>
          <a:p>
            <a:r>
              <a:rPr lang="nl-NL" altLang="nl-NL" sz="2000" dirty="1"/>
              <a:t>HR 8 juli 2016, ECLI:NL:HR:2016:1511 (Melber/Goede): uitleg hypotheekakte niet helemaal objectief.</a:t>
            </a:r>
          </a:p>
          <a:p>
            <a:r>
              <a:rPr lang="nl-NL" altLang="nl-NL" sz="2000" dirty="1">
                <a:solidFill>
                  <a:srgbClr val="002328"/>
                </a:solidFill>
              </a:rPr>
              <a:t>Als in het register ingeschreven stukken onduidelijk of onderling tegenstrijdig zijn (bijv. splitsingsakte en splitsingstekening: zie HR 14 februari 2014, NJ 2014/119 (Mitros))</a:t>
            </a:r>
          </a:p>
          <a:p>
            <a:r>
              <a:rPr lang="nl-NL" altLang="nl-NL" sz="2000" dirty="1">
                <a:solidFill>
                  <a:srgbClr val="002328"/>
                </a:solidFill>
              </a:rPr>
              <a:t>HR 2 februari 2018, ECLI:NL:HR:2018:148 (uitleg kettingbeding) </a:t>
            </a:r>
          </a:p>
          <a:p>
            <a:endParaRPr lang="nl-NL" altLang="nl-NL" sz="2000"/>
          </a:p>
          <a:p>
            <a:endParaRPr lang="en-US" altLang="nl-NL" sz="2000"/>
          </a:p>
        </p:txBody>
      </p:sp>
      <p:sp>
        <p:nvSpPr>
          <p:cNvPr id="20484" name="Slide Number Placeholder 3">
            <a:extLst>
              <a:ext uri="{FF2B5EF4-FFF2-40B4-BE49-F238E27FC236}">
                <a16:creationId xmlns:a16="http://schemas.microsoft.com/office/drawing/2014/main" id="{51EE2D93-BED2-42C1-ABA2-BE6CA2F3EF2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F52DF9-6434-4DAF-8129-26885EB04C30}" type="slidenum">
              <a:rPr lang="en-GB" altLang="nl-NL" sz="1400"/>
              <a:t>12</a:t>
            </a:fl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17721AE-70D6-4AAA-9797-832EC6D3946E}"/>
              </a:ext>
            </a:extLst>
          </p:cNvPr>
          <p:cNvSpPr>
            <a:spLocks noGrp="1" noChangeArrowheads="1"/>
          </p:cNvSpPr>
          <p:nvPr>
            <p:ph type="title"/>
          </p:nvPr>
        </p:nvSpPr>
        <p:spPr>
          <a:xfrm>
            <a:off x="1981202" y="274639"/>
            <a:ext cx="7210425" cy="1143000"/>
          </a:xfrm>
        </p:spPr>
        <p:txBody>
          <a:bodyPr>
            <a:noAutofit/>
          </a:bodyPr>
          <a:lstStyle/>
          <a:p>
            <a:r>
              <a:rPr lang="nl-NL" altLang="nl-NL" dirty="1"/>
              <a:t>Uitleg (5) – varia</a:t>
            </a:r>
            <a:endParaRPr lang="en-US" altLang="nl-NL"/>
          </a:p>
        </p:txBody>
      </p:sp>
      <p:sp>
        <p:nvSpPr>
          <p:cNvPr id="3" name="Content Placeholder 2">
            <a:extLst>
              <a:ext uri="{FF2B5EF4-FFF2-40B4-BE49-F238E27FC236}">
                <a16:creationId xmlns:a16="http://schemas.microsoft.com/office/drawing/2014/main" id="{865A8902-54E9-466C-B2A4-F0A8C711946C}"/>
              </a:ext>
            </a:extLst>
          </p:cNvPr>
          <p:cNvSpPr>
            <a:spLocks noGrp="1"/>
          </p:cNvSpPr>
          <p:nvPr>
            <p:ph idx="1"/>
          </p:nvPr>
        </p:nvSpPr>
        <p:spPr/>
        <p:txBody>
          <a:bodyPr/>
          <a:lstStyle/>
          <a:p>
            <a:pPr>
              <a:defRPr/>
            </a:pPr>
            <a:r>
              <a:rPr lang="nl-NL" sz="2000" dirty="1"/>
              <a:t>HR 9 december 2016, ECLI:NL:HR:2016:2821: uitleg huurgarantie bij doorverkoop </a:t>
            </a:r>
            <a:r>
              <a:rPr lang="nl-NL" sz="2000" dirty="1">
                <a:sym typeface="Wingdings" panose="05000000000000000000" pitchFamily="2" charset="2"/>
              </a:rPr>
              <a:t> het gaat niet om wat partijen zouden hebben afgesproken als ze alles hadden overzien, maar om daadwerkelijke partijbedoeling. Dus </a:t>
            </a:r>
            <a:r>
              <a:rPr lang="nl-NL" sz="2000" i="1" dirty="1">
                <a:sym typeface="Wingdings" panose="05000000000000000000" pitchFamily="2" charset="2"/>
              </a:rPr>
              <a:t>hypothetische </a:t>
            </a:r>
            <a:r>
              <a:rPr lang="nl-NL" sz="2000" dirty="1">
                <a:sym typeface="Wingdings" panose="05000000000000000000" pitchFamily="2" charset="2"/>
              </a:rPr>
              <a:t>partijbedoeling is niet relevant.</a:t>
            </a:r>
          </a:p>
          <a:p>
            <a:pPr>
              <a:defRPr/>
            </a:pPr>
            <a:r>
              <a:rPr lang="nl-NL" sz="2000" dirty="1"/>
              <a:t>HR 24 februari 2017, ECLI:NL:HR:2017:315: uitleg van een brief waarin beroep wordt gedaan op ontbindende voorwaarde:</a:t>
            </a:r>
          </a:p>
          <a:p>
            <a:pPr marL="271456" indent="-271456">
              <a:buNone/>
              <a:defRPr/>
            </a:pPr>
            <a:r>
              <a:rPr lang="nl-NL" sz="2000" dirty="1"/>
              <a:t>	</a:t>
            </a:r>
            <a:r>
              <a:rPr lang="nl-NL" sz="2000" i="1" dirty="1"/>
              <a:t>“De vraag hoe deze brief moet worden uitgelegd, dient te worden beantwoord aan de hand van de wilsvertrouwensleer, zoals neergelegd in de art. 3:33 en 3:35 BW. Daarbij zijn alle omstandigheden van het geval van belang en komt geen beslissend gewicht toe aan de meest voor de hand liggende taalkundige betekenis van de in de brief gebruikte bewoordingen, ook niet als uitgangspunt.”</a:t>
            </a:r>
            <a:endParaRPr lang="nl-NL" sz="2000"/>
          </a:p>
          <a:p>
            <a:pPr>
              <a:defRPr/>
            </a:pPr>
            <a:r>
              <a:rPr lang="nl-NL" sz="2000" dirty="1"/>
              <a:t>Herhaald in HR 1 juni 2018, ECLI:NL:HR:2018:819. </a:t>
            </a:r>
          </a:p>
          <a:p>
            <a:pPr>
              <a:defRPr/>
            </a:pPr>
            <a:r>
              <a:rPr lang="nl-NL" sz="2000" dirty="1"/>
              <a:t>Wilsvertrouwensleer dus beslissend. </a:t>
            </a:r>
          </a:p>
          <a:p>
            <a:pPr>
              <a:defRPr/>
            </a:pPr>
            <a:endParaRPr lang="nl-NL" sz="2000"/>
          </a:p>
          <a:p>
            <a:pPr>
              <a:defRPr/>
            </a:pPr>
            <a:endParaRPr lang="nl-NL" sz="2000"/>
          </a:p>
          <a:p>
            <a:pPr>
              <a:defRPr/>
            </a:pPr>
            <a:endParaRPr lang="nl-NL" sz="2000"/>
          </a:p>
          <a:p>
            <a:pPr marL="0" indent="0">
              <a:buNone/>
              <a:defRPr/>
            </a:pPr>
            <a:endParaRPr lang="en-US" sz="2000"/>
          </a:p>
        </p:txBody>
      </p:sp>
      <p:sp>
        <p:nvSpPr>
          <p:cNvPr id="21508" name="Slide Number Placeholder 3">
            <a:extLst>
              <a:ext uri="{FF2B5EF4-FFF2-40B4-BE49-F238E27FC236}">
                <a16:creationId xmlns:a16="http://schemas.microsoft.com/office/drawing/2014/main" id="{0E0F76C0-D116-44FC-950A-6F33446FDFA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B1430F-3DCF-4723-BD67-1C8811090F9B}" type="slidenum">
              <a:rPr lang="en-GB" altLang="nl-NL" sz="1400"/>
              <a:t>13</a:t>
            </a:fl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B41449A9-DC42-4E99-A1F2-E3106BFDB411}"/>
              </a:ext>
            </a:extLst>
          </p:cNvPr>
          <p:cNvSpPr>
            <a:spLocks noGrp="1" noChangeArrowheads="1"/>
          </p:cNvSpPr>
          <p:nvPr>
            <p:ph type="title"/>
          </p:nvPr>
        </p:nvSpPr>
        <p:spPr/>
        <p:txBody>
          <a:bodyPr>
            <a:normAutofit/>
          </a:bodyPr>
          <a:lstStyle/>
          <a:p>
            <a:r>
              <a:rPr lang="nl-NL" altLang="nl-NL" dirty="1"/>
              <a:t>Uitleg (6)</a:t>
            </a:r>
          </a:p>
        </p:txBody>
      </p:sp>
      <p:sp>
        <p:nvSpPr>
          <p:cNvPr id="22531" name="Tijdelijke aanduiding voor inhoud 2">
            <a:extLst>
              <a:ext uri="{FF2B5EF4-FFF2-40B4-BE49-F238E27FC236}">
                <a16:creationId xmlns:a16="http://schemas.microsoft.com/office/drawing/2014/main" id="{3D7ADBE6-B0D0-4502-87C2-FD5F7AB9187A}"/>
              </a:ext>
            </a:extLst>
          </p:cNvPr>
          <p:cNvSpPr>
            <a:spLocks noGrp="1" noChangeArrowheads="1"/>
          </p:cNvSpPr>
          <p:nvPr>
            <p:ph idx="1"/>
          </p:nvPr>
        </p:nvSpPr>
        <p:spPr/>
        <p:txBody>
          <a:bodyPr>
            <a:normAutofit/>
          </a:bodyPr>
          <a:lstStyle/>
          <a:p>
            <a:pPr>
              <a:spcBef>
                <a:spcPct val="0"/>
              </a:spcBef>
            </a:pPr>
            <a:r>
              <a:rPr lang="nl-NL" altLang="nl-NL" sz="3200" dirty="1">
                <a:ea typeface="MS PGothic" panose="020b0600070205080204" pitchFamily="34" charset="-128"/>
              </a:rPr>
              <a:t>HR 13 april 2018, ECLI:NL:HR:2018:601 (Reaal/X). </a:t>
            </a:r>
          </a:p>
          <a:p>
            <a:pPr>
              <a:spcBef>
                <a:spcPct val="0"/>
              </a:spcBef>
            </a:pPr>
            <a:r>
              <a:rPr lang="nl-NL" altLang="nl-NL" sz="3200" dirty="1">
                <a:ea typeface="MS PGothic" panose="020b0600070205080204" pitchFamily="34" charset="-128"/>
              </a:rPr>
              <a:t>Uitleg opzetclausule in AVP 2000 ivm “shaken baby”. </a:t>
            </a:r>
          </a:p>
          <a:p>
            <a:pPr>
              <a:spcBef>
                <a:spcPct val="0"/>
              </a:spcBef>
            </a:pPr>
            <a:r>
              <a:rPr lang="nl-NL" altLang="nl-NL" sz="3200" dirty="1">
                <a:ea typeface="MS PGothic" panose="020b0600070205080204" pitchFamily="34" charset="-128"/>
              </a:rPr>
              <a:t>Uitlegmaatstaf: Haviltex, maar wel afhankelijk van objectieve factoren. </a:t>
            </a:r>
          </a:p>
          <a:p>
            <a:pPr>
              <a:spcBef>
                <a:spcPct val="0"/>
              </a:spcBef>
            </a:pPr>
            <a:r>
              <a:rPr lang="nl-NL" altLang="nl-NL" sz="3200" dirty="1">
                <a:ea typeface="MS PGothic" panose="020b0600070205080204" pitchFamily="34" charset="-128"/>
              </a:rPr>
              <a:t>HR betrekt toelichting bij uitleg opzet. </a:t>
            </a:r>
          </a:p>
          <a:p>
            <a:pPr>
              <a:spcBef>
                <a:spcPct val="0"/>
              </a:spcBef>
            </a:pPr>
            <a:r>
              <a:rPr lang="nl-NL" altLang="nl-NL" sz="3200" dirty="1">
                <a:ea typeface="MS PGothic" panose="020b0600070205080204" pitchFamily="34" charset="-128"/>
              </a:rPr>
              <a:t>HR: “Opzet in polis” moet mede gericht zijn op het veroorzaken van letsel; niet slechts op het plegen van verboden gedraging. </a:t>
            </a:r>
          </a:p>
          <a:p>
            <a:endParaRPr lang="nl-NL" altLang="nl-NL" sz="3200"/>
          </a:p>
        </p:txBody>
      </p:sp>
      <p:sp>
        <p:nvSpPr>
          <p:cNvPr id="22532" name="Tijdelijke aanduiding voor dianummer 3">
            <a:extLst>
              <a:ext uri="{FF2B5EF4-FFF2-40B4-BE49-F238E27FC236}">
                <a16:creationId xmlns:a16="http://schemas.microsoft.com/office/drawing/2014/main" id="{00C61D29-808D-46B0-B3DF-BBF8266C6E6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02A380-7FD4-43CE-B3A4-0F83879B59A8}" type="slidenum">
              <a:rPr lang="nl-NL" altLang="nl-NL" sz="1400"/>
              <a:t>14</a:t>
            </a:fl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8E1EAB86-0418-4047-954D-A7A64073186E}"/>
              </a:ext>
            </a:extLst>
          </p:cNvPr>
          <p:cNvSpPr>
            <a:spLocks noGrp="1" noChangeArrowheads="1"/>
          </p:cNvSpPr>
          <p:nvPr>
            <p:ph type="title"/>
          </p:nvPr>
        </p:nvSpPr>
        <p:spPr/>
        <p:txBody>
          <a:bodyPr>
            <a:normAutofit/>
          </a:bodyPr>
          <a:lstStyle/>
          <a:p>
            <a:r>
              <a:rPr lang="nl-NL" altLang="nl-NL" dirty="1"/>
              <a:t>Uitleg (7)</a:t>
            </a:r>
          </a:p>
        </p:txBody>
      </p:sp>
      <p:sp>
        <p:nvSpPr>
          <p:cNvPr id="3" name="Tijdelijke aanduiding voor inhoud 2">
            <a:extLst>
              <a:ext uri="{FF2B5EF4-FFF2-40B4-BE49-F238E27FC236}">
                <a16:creationId xmlns:a16="http://schemas.microsoft.com/office/drawing/2014/main" id="{B13A47AB-62EE-4BBF-9AB9-82B3D9ED3E00}"/>
              </a:ext>
            </a:extLst>
          </p:cNvPr>
          <p:cNvSpPr>
            <a:spLocks noGrp="1"/>
          </p:cNvSpPr>
          <p:nvPr>
            <p:ph idx="1"/>
          </p:nvPr>
        </p:nvSpPr>
        <p:spPr/>
        <p:txBody>
          <a:bodyPr>
            <a:normAutofit/>
          </a:bodyPr>
          <a:lstStyle/>
          <a:p>
            <a:pPr>
              <a:defRPr/>
            </a:pPr>
            <a:r>
              <a:rPr lang="nl-NL" sz="2300" dirty="1"/>
              <a:t>Maar welke uitlegnorm geldt dan voor:</a:t>
            </a:r>
          </a:p>
          <a:p>
            <a:pPr lvl="1">
              <a:buFont typeface="Wingdings" panose="05000000000000000000" pitchFamily="2" charset="2"/>
              <a:buChar char="ü"/>
              <a:defRPr/>
            </a:pPr>
            <a:r>
              <a:rPr lang="nl-NL" sz="2300" dirty="1"/>
              <a:t>Algemene voorwaarden? Zie Royal &amp; Sun, en Dagenstaed/Chubb-arrest</a:t>
            </a:r>
          </a:p>
          <a:p>
            <a:pPr lvl="1">
              <a:buFont typeface="Wingdings" panose="05000000000000000000" pitchFamily="2" charset="2"/>
              <a:buChar char="ü"/>
              <a:defRPr/>
            </a:pPr>
            <a:r>
              <a:rPr lang="nl-NL" sz="2300" dirty="1"/>
              <a:t>Engelstalige boilerplates? </a:t>
            </a:r>
          </a:p>
          <a:p>
            <a:pPr marL="575986" lvl="2" indent="0">
              <a:buNone/>
              <a:defRPr/>
            </a:pPr>
            <a:r>
              <a:rPr lang="nl-NL" sz="2300" dirty="1"/>
              <a:t>Zie Contracteren 2017 (uitleg ‘reps &amp; warranties’, ‘indirecte schade’) en Schelhaas &amp; Valk, Uitleg van rechtshandelingen, preadvies VBR (2016)</a:t>
            </a:r>
          </a:p>
          <a:p>
            <a:pPr lvl="1">
              <a:buFont typeface="Wingdings" panose="05000000000000000000" pitchFamily="2" charset="2"/>
              <a:buChar char="ü"/>
              <a:defRPr/>
            </a:pPr>
            <a:r>
              <a:rPr lang="nl-NL" sz="2300" dirty="1"/>
              <a:t>Commerciële contracten?</a:t>
            </a:r>
          </a:p>
          <a:p>
            <a:pPr lvl="2">
              <a:buFont typeface="Courier New" panose="02070309020205020404" pitchFamily="49" charset="0"/>
              <a:buChar char="o"/>
              <a:defRPr/>
            </a:pPr>
            <a:r>
              <a:rPr lang="nl-NL" sz="2300" dirty="1"/>
              <a:t>Meyer/PontMeyer- &amp; Derksen/Homburg-arrest</a:t>
            </a:r>
          </a:p>
          <a:p>
            <a:pPr lvl="2">
              <a:buFont typeface="Courier New" panose="02070309020205020404" pitchFamily="49" charset="0"/>
              <a:buChar char="o"/>
              <a:defRPr/>
            </a:pPr>
            <a:r>
              <a:rPr lang="nl-NL" sz="2300" dirty="1"/>
              <a:t>Mexx/Lundiform-arrest</a:t>
            </a:r>
          </a:p>
          <a:p>
            <a:pPr lvl="2">
              <a:buFont typeface="Courier New" panose="02070309020205020404" pitchFamily="49" charset="0"/>
              <a:buChar char="o"/>
              <a:defRPr/>
            </a:pPr>
            <a:r>
              <a:rPr lang="nl-NL" sz="2300" dirty="1"/>
              <a:t>HR 23 november 2018, ECLI:NL:HR:2018:2167 (EMM/Ziggo). </a:t>
            </a:r>
          </a:p>
          <a:p>
            <a:pPr lvl="2">
              <a:buFont typeface="Courier New" panose="02070309020205020404" pitchFamily="49" charset="0"/>
              <a:buChar char="o"/>
              <a:defRPr/>
            </a:pPr>
            <a:r>
              <a:rPr lang="nl-NL" sz="2300" dirty="1"/>
              <a:t>Bankgarantie: strikte conformiteit: HR 14 december 2018, ECLI:NL:HR:2018:2297 (Rabobank/Rollecate). </a:t>
            </a:r>
            <a:endParaRPr lang="en-US" sz="2300"/>
          </a:p>
          <a:p>
            <a:pPr>
              <a:defRPr/>
            </a:pPr>
            <a:endParaRPr lang="nl-NL" sz="2300"/>
          </a:p>
        </p:txBody>
      </p:sp>
      <p:sp>
        <p:nvSpPr>
          <p:cNvPr id="23556" name="Tijdelijke aanduiding voor dianummer 3">
            <a:extLst>
              <a:ext uri="{FF2B5EF4-FFF2-40B4-BE49-F238E27FC236}">
                <a16:creationId xmlns:a16="http://schemas.microsoft.com/office/drawing/2014/main" id="{1F34477D-957C-42DA-9AB0-746829FF3C6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7EAA36-AE6F-462C-87DF-A1BF58446751}" type="slidenum">
              <a:rPr lang="nl-NL" altLang="nl-NL" sz="1400"/>
              <a:t>15</a:t>
            </a:fl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dirty="1"/>
              <a:t>Hoofdregel: art. 150 Rv</a:t>
            </a:r>
          </a:p>
        </p:txBody>
      </p:sp>
      <p:sp>
        <p:nvSpPr>
          <p:cNvPr id="7171" name="Tijdelijke aanduiding voor tekst 2"/>
          <p:cNvSpPr>
            <a:spLocks noGrp="1"/>
          </p:cNvSpPr>
          <p:nvPr>
            <p:ph idx="1"/>
          </p:nvPr>
        </p:nvSpPr>
        <p:spPr/>
        <p:txBody>
          <a:bodyPr>
            <a:normAutofit/>
          </a:bodyPr>
          <a:lstStyle/>
          <a:p>
            <a:pPr marL="0" indent="271456">
              <a:defRPr/>
            </a:pPr>
            <a:r>
              <a:rPr lang="nl-NL" sz="3200" dirty="1"/>
              <a:t>“De partij die zich beroept op rechtsgevolgen van door haar gestelde feiten of rechten, draagt de bewijslast van die feiten of rechten, tenzij uit enige bijzondere regel of uit de eisen van redelijkheid en billijkheid een andere verdeling van de bewijslast voortvloeit.”</a:t>
            </a:r>
          </a:p>
          <a:p>
            <a:pPr marL="0" indent="271456">
              <a:defRPr/>
            </a:pPr>
            <a:r>
              <a:rPr lang="nl-NL" sz="3200" dirty="1"/>
              <a:t>Adagium: “Wie eist, bewijst.”</a:t>
            </a:r>
          </a:p>
        </p:txBody>
      </p:sp>
    </p:spTree>
    <p:extLst>
      <p:ext uri="{BB962C8B-B14F-4D97-AF65-F5344CB8AC3E}">
        <p14:creationId xmlns:p14="http://schemas.microsoft.com/office/powerpoint/2010/main" val="1138708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nl-NL" dirty="1"/>
              <a:t>Restricties</a:t>
            </a:r>
          </a:p>
        </p:txBody>
      </p:sp>
      <p:sp>
        <p:nvSpPr>
          <p:cNvPr id="8195" name="Tijdelijke aanduiding voor tekst 2"/>
          <p:cNvSpPr>
            <a:spLocks noGrp="1"/>
          </p:cNvSpPr>
          <p:nvPr>
            <p:ph idx="1"/>
          </p:nvPr>
        </p:nvSpPr>
        <p:spPr/>
        <p:txBody>
          <a:bodyPr>
            <a:noAutofit/>
          </a:bodyPr>
          <a:lstStyle/>
          <a:p>
            <a:pPr>
              <a:buAutoNum type="arabicPeriod" startAt="1"/>
            </a:pPr>
            <a:r>
              <a:rPr lang="nl-NL" dirty="1"/>
              <a:t>Alleen in dagvaardingsprocedures.</a:t>
            </a:r>
          </a:p>
          <a:p>
            <a:pPr>
              <a:buAutoNum type="arabicPeriod" startAt="1"/>
            </a:pPr>
            <a:r>
              <a:rPr lang="nl-NL" altLang="nl-NL" dirty="1">
                <a:ea typeface="ＭＳ Ｐゴシック" pitchFamily="34" charset="-128"/>
                <a:cs typeface="Arial" pitchFamily="34" charset="0"/>
              </a:rPr>
              <a:t>Dus niet in verzoekschriftprocedures.</a:t>
            </a:r>
          </a:p>
          <a:p>
            <a:pPr>
              <a:buAutoNum type="arabicPeriod" startAt="1"/>
            </a:pPr>
            <a:r>
              <a:rPr lang="nl-NL" altLang="nl-NL" dirty="1">
                <a:ea typeface="ＭＳ Ｐゴシック" pitchFamily="34" charset="-128"/>
                <a:cs typeface="Arial" pitchFamily="34" charset="0"/>
              </a:rPr>
              <a:t>En ook niet in kortgedingprocedures.</a:t>
            </a:r>
          </a:p>
          <a:p>
            <a:pPr>
              <a:buAutoNum type="arabicPeriod" startAt="1"/>
            </a:pPr>
            <a:r>
              <a:rPr lang="nl-NL" altLang="nl-NL" dirty="1">
                <a:ea typeface="ＭＳ Ｐゴシック" pitchFamily="34" charset="-128"/>
                <a:cs typeface="Arial" pitchFamily="34" charset="0"/>
              </a:rPr>
              <a:t>En evenmin in </a:t>
            </a:r>
            <a:r>
              <a:rPr lang="nl-NL" altLang="nl-NL" dirty="1">
                <a:ea typeface="ＭＳ Ｐゴシック" pitchFamily="34" charset="-128"/>
                <a:cs typeface="Arial" pitchFamily="34" charset="0"/>
              </a:rPr>
              <a:t>arbitrages</a:t>
            </a:r>
            <a:r>
              <a:rPr lang="nl-NL" altLang="nl-NL" dirty="1">
                <a:ea typeface="ＭＳ Ｐゴシック" pitchFamily="34" charset="-128"/>
                <a:cs typeface="Arial" pitchFamily="34" charset="0"/>
              </a:rPr>
              <a:t>.</a:t>
            </a:r>
          </a:p>
          <a:p>
            <a:pPr>
              <a:buAutoNum type="arabicPeriod" startAt="1"/>
            </a:pPr>
            <a:endParaRPr lang="nl-NL" altLang="nl-NL">
              <a:ea typeface="ＭＳ Ｐゴシック" pitchFamily="34" charset="-128"/>
              <a:cs typeface="Arial" pitchFamily="34" charset="0"/>
            </a:endParaRPr>
          </a:p>
          <a:p>
            <a:pPr>
              <a:buAutoNum type="arabicPeriod" startAt="1"/>
            </a:pPr>
            <a:r>
              <a:rPr lang="nl-NL" altLang="nl-NL" dirty="1">
                <a:ea typeface="ＭＳ Ｐゴシック" pitchFamily="34" charset="-128"/>
                <a:cs typeface="Arial" pitchFamily="34" charset="0"/>
              </a:rPr>
              <a:t>Uitstapje KEI: dus wel in vorderingsprocedures, maar niet in verzoekprocedures. </a:t>
            </a:r>
          </a:p>
          <a:p>
            <a:pPr>
              <a:buAutoNum type="arabicPeriod" startAt="1"/>
            </a:pPr>
            <a:r>
              <a:rPr lang="nl-NL" altLang="nl-NL" dirty="1">
                <a:ea typeface="ＭＳ Ｐゴシック" pitchFamily="34" charset="-128"/>
                <a:cs typeface="Arial" pitchFamily="34" charset="0"/>
              </a:rPr>
              <a:t>Maar: natuurlijk speelt dit denken ook mee in de procedures onder 2-4. </a:t>
            </a:r>
          </a:p>
        </p:txBody>
      </p:sp>
    </p:spTree>
    <p:extLst>
      <p:ext uri="{BB962C8B-B14F-4D97-AF65-F5344CB8AC3E}">
        <p14:creationId xmlns:p14="http://schemas.microsoft.com/office/powerpoint/2010/main" val="406198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B3446-E546-4B60-B632-F8FB4FD2CB90}"/>
              </a:ext>
            </a:extLst>
          </p:cNvPr>
          <p:cNvSpPr>
            <a:spLocks noGrp="1"/>
          </p:cNvSpPr>
          <p:nvPr>
            <p:ph type="title"/>
          </p:nvPr>
        </p:nvSpPr>
        <p:spPr/>
        <p:txBody>
          <a:bodyPr/>
          <a:lstStyle/>
          <a:p>
            <a:r>
              <a:rPr lang="nl-NL" dirty="1"/>
              <a:t>Hoe dan?</a:t>
            </a:r>
          </a:p>
        </p:txBody>
      </p:sp>
      <p:sp>
        <p:nvSpPr>
          <p:cNvPr id="3" name="Tijdelijke aanduiding voor inhoud 2">
            <a:extLst>
              <a:ext uri="{FF2B5EF4-FFF2-40B4-BE49-F238E27FC236}">
                <a16:creationId xmlns:a16="http://schemas.microsoft.com/office/drawing/2014/main" id="{8EAB9BDF-230F-4E67-A1CB-1A7AA91E4CF4}"/>
              </a:ext>
            </a:extLst>
          </p:cNvPr>
          <p:cNvSpPr>
            <a:spLocks noGrp="1"/>
          </p:cNvSpPr>
          <p:nvPr>
            <p:ph idx="1"/>
          </p:nvPr>
        </p:nvSpPr>
        <p:spPr/>
        <p:txBody>
          <a:bodyPr>
            <a:normAutofit/>
          </a:bodyPr>
          <a:lstStyle/>
          <a:p>
            <a:r>
              <a:rPr lang="nl-NL" sz="3200" dirty="1"/>
              <a:t>Art. 152 Rv:</a:t>
            </a:r>
          </a:p>
          <a:p>
            <a:r>
              <a:rPr lang="nl-NL" sz="3200" dirty="1"/>
              <a:t>“1 Bewijs kan worden geleverd door alle middelen, tenzij de wet anders bepaalt.</a:t>
            </a:r>
          </a:p>
          <a:p>
            <a:r>
              <a:rPr lang="nl-NL" sz="3200" dirty="1"/>
              <a:t>2 De waardering van het bewijs is aan het oordeel van de rechter overgelaten, tenzij de wet anders bepaalt.”</a:t>
            </a:r>
          </a:p>
          <a:p>
            <a:pPr marL="0" indent="0">
              <a:buNone/>
            </a:pPr>
            <a:endParaRPr lang="nl-NL" sz="3200"/>
          </a:p>
        </p:txBody>
      </p:sp>
      <p:sp>
        <p:nvSpPr>
          <p:cNvPr id="4" name="Tijdelijke aanduiding voor dianummer 3">
            <a:extLst>
              <a:ext uri="{FF2B5EF4-FFF2-40B4-BE49-F238E27FC236}">
                <a16:creationId xmlns:a16="http://schemas.microsoft.com/office/drawing/2014/main" id="{63E147B4-EFD2-4BB2-A939-36E0F1183BBC}"/>
              </a:ext>
            </a:extLst>
          </p:cNvPr>
          <p:cNvSpPr>
            <a:spLocks noGrp="1"/>
          </p:cNvSpPr>
          <p:nvPr>
            <p:ph type="sldNum" sz="quarter" idx="12"/>
          </p:nvPr>
        </p:nvSpPr>
        <p:spPr/>
        <p:txBody>
          <a:bodyPr/>
          <a:lstStyle/>
          <a:p>
            <a:pPr>
              <a:defRPr/>
            </a:pPr>
            <a:fld id="{1DC7A662-DB1E-4E70-8120-B2C786F9502A}" type="slidenum">
              <a:rPr lang="nl-NL" smtClean="0"/>
              <a:t>18</a:t>
            </a:fld>
            <a:endParaRPr lang="nl-NL"/>
          </a:p>
        </p:txBody>
      </p:sp>
    </p:spTree>
    <p:extLst>
      <p:ext uri="{BB962C8B-B14F-4D97-AF65-F5344CB8AC3E}">
        <p14:creationId xmlns:p14="http://schemas.microsoft.com/office/powerpoint/2010/main" val="278491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229E2-5AA6-484C-A7EB-3E852C5D64E3}"/>
              </a:ext>
            </a:extLst>
          </p:cNvPr>
          <p:cNvSpPr>
            <a:spLocks noGrp="1"/>
          </p:cNvSpPr>
          <p:nvPr>
            <p:ph type="title"/>
          </p:nvPr>
        </p:nvSpPr>
        <p:spPr/>
        <p:txBody>
          <a:bodyPr/>
          <a:lstStyle/>
          <a:p>
            <a:r>
              <a:rPr lang="nl-NL" dirty="1"/>
              <a:t>Dwingend bewijs</a:t>
            </a:r>
          </a:p>
        </p:txBody>
      </p:sp>
      <p:sp>
        <p:nvSpPr>
          <p:cNvPr id="3" name="Tijdelijke aanduiding voor inhoud 2">
            <a:extLst>
              <a:ext uri="{FF2B5EF4-FFF2-40B4-BE49-F238E27FC236}">
                <a16:creationId xmlns:a16="http://schemas.microsoft.com/office/drawing/2014/main" id="{F7567D95-AF18-43FB-828B-CB9BA3B46FA9}"/>
              </a:ext>
            </a:extLst>
          </p:cNvPr>
          <p:cNvSpPr>
            <a:spLocks noGrp="1"/>
          </p:cNvSpPr>
          <p:nvPr>
            <p:ph idx="1"/>
          </p:nvPr>
        </p:nvSpPr>
        <p:spPr/>
        <p:txBody>
          <a:bodyPr/>
          <a:lstStyle/>
          <a:p>
            <a:r>
              <a:rPr lang="nl-NL" dirty="1"/>
              <a:t>Art. 151 Rv:</a:t>
            </a:r>
          </a:p>
          <a:p>
            <a:r>
              <a:rPr lang="nl-NL" dirty="1"/>
              <a:t>“1 Dwingend bewijs houdt in dat de rechter verplicht is de inhoud van bepaalde bewijsmiddelen als waar aan te nemen dan wel verplicht is de bewijskracht te erkennen die de wet aan bepaalde gegevens verbindt.</a:t>
            </a:r>
          </a:p>
          <a:p>
            <a:r>
              <a:rPr lang="nl-NL" dirty="1"/>
              <a:t>2 Tegenbewijs, ook tegen dwingend bewijs, staat vrij, tenzij de wet het uitsluit.”</a:t>
            </a:r>
          </a:p>
        </p:txBody>
      </p:sp>
      <p:sp>
        <p:nvSpPr>
          <p:cNvPr id="4" name="Tijdelijke aanduiding voor dianummer 3">
            <a:extLst>
              <a:ext uri="{FF2B5EF4-FFF2-40B4-BE49-F238E27FC236}">
                <a16:creationId xmlns:a16="http://schemas.microsoft.com/office/drawing/2014/main" id="{434967E9-4C5C-47E1-9971-689ED6FF09B2}"/>
              </a:ext>
            </a:extLst>
          </p:cNvPr>
          <p:cNvSpPr>
            <a:spLocks noGrp="1"/>
          </p:cNvSpPr>
          <p:nvPr>
            <p:ph type="sldNum" sz="quarter" idx="12"/>
          </p:nvPr>
        </p:nvSpPr>
        <p:spPr/>
        <p:txBody>
          <a:bodyPr/>
          <a:lstStyle/>
          <a:p>
            <a:pPr>
              <a:defRPr/>
            </a:pPr>
            <a:fld id="{1DC7A662-DB1E-4E70-8120-B2C786F9502A}" type="slidenum">
              <a:rPr lang="nl-NL" smtClean="0"/>
              <a:t>19</a:t>
            </a:fld>
            <a:endParaRPr lang="nl-NL"/>
          </a:p>
        </p:txBody>
      </p:sp>
    </p:spTree>
    <p:extLst>
      <p:ext uri="{BB962C8B-B14F-4D97-AF65-F5344CB8AC3E}">
        <p14:creationId xmlns:p14="http://schemas.microsoft.com/office/powerpoint/2010/main" val="251463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954A3-6C27-463D-A9B5-4835B2197108}"/>
              </a:ext>
            </a:extLst>
          </p:cNvPr>
          <p:cNvSpPr>
            <a:spLocks noGrp="1"/>
          </p:cNvSpPr>
          <p:nvPr>
            <p:ph type="title"/>
          </p:nvPr>
        </p:nvSpPr>
        <p:spPr/>
        <p:txBody>
          <a:bodyPr/>
          <a:lstStyle/>
          <a:p>
            <a:r>
              <a:rPr lang="nl-NL" dirty="1"/>
              <a:t>Het menu voor vandaag</a:t>
            </a:r>
          </a:p>
        </p:txBody>
      </p:sp>
      <p:sp>
        <p:nvSpPr>
          <p:cNvPr id="3" name="Tijdelijke aanduiding voor inhoud 2">
            <a:extLst>
              <a:ext uri="{FF2B5EF4-FFF2-40B4-BE49-F238E27FC236}">
                <a16:creationId xmlns:a16="http://schemas.microsoft.com/office/drawing/2014/main" id="{D26611A0-205C-4686-8102-836771FF2C38}"/>
              </a:ext>
            </a:extLst>
          </p:cNvPr>
          <p:cNvSpPr>
            <a:spLocks noGrp="1"/>
          </p:cNvSpPr>
          <p:nvPr>
            <p:ph idx="1"/>
          </p:nvPr>
        </p:nvSpPr>
        <p:spPr/>
        <p:txBody>
          <a:bodyPr>
            <a:normAutofit/>
          </a:bodyPr>
          <a:lstStyle/>
          <a:p>
            <a:r>
              <a:rPr lang="nl-NL" sz="3200" dirty="1"/>
              <a:t>Een consoliderende Hoge Raad: bevestiging in plaats van echte vernieuwing.</a:t>
            </a:r>
          </a:p>
          <a:p>
            <a:r>
              <a:rPr lang="nl-NL" sz="3200" dirty="1"/>
              <a:t>Wilsvertrouwensleer en opgewekt vertrouwen in het contractenrecht en in het arbeidsrecht.</a:t>
            </a:r>
          </a:p>
          <a:p>
            <a:r>
              <a:rPr lang="nl-NL" sz="3200" dirty="1"/>
              <a:t>Uitleg.</a:t>
            </a:r>
          </a:p>
          <a:p>
            <a:r>
              <a:rPr lang="nl-NL" sz="3200" dirty="1"/>
              <a:t>Opzegging en ontbinding.</a:t>
            </a:r>
          </a:p>
        </p:txBody>
      </p:sp>
      <p:sp>
        <p:nvSpPr>
          <p:cNvPr id="4" name="Tijdelijke aanduiding voor dianummer 3">
            <a:extLst>
              <a:ext uri="{FF2B5EF4-FFF2-40B4-BE49-F238E27FC236}">
                <a16:creationId xmlns:a16="http://schemas.microsoft.com/office/drawing/2014/main" id="{13C7BBD4-0F5D-4EFD-9670-19E64F02716D}"/>
              </a:ext>
            </a:extLst>
          </p:cNvPr>
          <p:cNvSpPr>
            <a:spLocks noGrp="1"/>
          </p:cNvSpPr>
          <p:nvPr>
            <p:ph type="sldNum" sz="quarter" idx="12"/>
          </p:nvPr>
        </p:nvSpPr>
        <p:spPr/>
        <p:txBody>
          <a:bodyPr/>
          <a:lstStyle/>
          <a:p>
            <a:fld id="{1379A8D7-F7EA-4241-91BB-5C98878980F4}" type="slidenum">
              <a:rPr lang="nl-NL" smtClean="0"/>
              <a:t>2</a:t>
            </a:fld>
            <a:endParaRPr lang="nl-NL"/>
          </a:p>
        </p:txBody>
      </p:sp>
    </p:spTree>
    <p:extLst>
      <p:ext uri="{BB962C8B-B14F-4D97-AF65-F5344CB8AC3E}">
        <p14:creationId xmlns:p14="http://schemas.microsoft.com/office/powerpoint/2010/main" val="3704730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58CF6-1A3F-4185-8D90-A7B27E42B1F8}"/>
              </a:ext>
            </a:extLst>
          </p:cNvPr>
          <p:cNvSpPr>
            <a:spLocks noGrp="1"/>
          </p:cNvSpPr>
          <p:nvPr>
            <p:ph type="title"/>
          </p:nvPr>
        </p:nvSpPr>
        <p:spPr/>
        <p:txBody>
          <a:bodyPr/>
          <a:lstStyle/>
          <a:p>
            <a:r>
              <a:rPr lang="nl-NL" dirty="1"/>
              <a:t>Uitwerking: art. 157 Rv</a:t>
            </a:r>
          </a:p>
        </p:txBody>
      </p:sp>
      <p:sp>
        <p:nvSpPr>
          <p:cNvPr id="3" name="Tijdelijke aanduiding voor inhoud 2">
            <a:extLst>
              <a:ext uri="{FF2B5EF4-FFF2-40B4-BE49-F238E27FC236}">
                <a16:creationId xmlns:a16="http://schemas.microsoft.com/office/drawing/2014/main" id="{EE29246C-BEDF-478F-8DE0-7ACC8362C28F}"/>
              </a:ext>
            </a:extLst>
          </p:cNvPr>
          <p:cNvSpPr>
            <a:spLocks noGrp="1"/>
          </p:cNvSpPr>
          <p:nvPr>
            <p:ph idx="1"/>
          </p:nvPr>
        </p:nvSpPr>
        <p:spPr/>
        <p:txBody>
          <a:bodyPr/>
          <a:lstStyle/>
          <a:p>
            <a:r>
              <a:rPr lang="nl-NL" sz="2200" dirty="1"/>
              <a:t>1 </a:t>
            </a:r>
            <a:r>
              <a:rPr lang="nl-NL" sz="2200" dirty="1">
                <a:highlight>
                  <a:srgbClr val="FFFF00"/>
                </a:highlight>
              </a:rPr>
              <a:t>Authentieke akten leveren tegen een ieder dwingend bewijs </a:t>
            </a:r>
            <a:r>
              <a:rPr lang="nl-NL" sz="2200" dirty="1"/>
              <a:t>op van hetgeen </a:t>
            </a:r>
            <a:r>
              <a:rPr lang="nl-NL" sz="2200" dirty="1">
                <a:highlight>
                  <a:srgbClr val="FFFF00"/>
                </a:highlight>
              </a:rPr>
              <a:t>de ambtenaar binnen de kring van zijn bevoegdheid</a:t>
            </a:r>
            <a:r>
              <a:rPr lang="nl-NL" sz="2200" dirty="1"/>
              <a:t> omtrent zijn waarnemingen en verrichtingen heeft verklaard.</a:t>
            </a:r>
          </a:p>
          <a:p>
            <a:r>
              <a:rPr lang="nl-NL" sz="2200" dirty="1"/>
              <a:t>2 Een authentieke of onderhandse akte levert ten aanzien van de verklaring van een partij omtrent hetgeen de akte bestemd is ten behoeve van de wederpartij te bewijzen, </a:t>
            </a:r>
            <a:r>
              <a:rPr lang="nl-NL" sz="2200" dirty="1">
                <a:highlight>
                  <a:srgbClr val="FFFF00"/>
                </a:highlight>
              </a:rPr>
              <a:t>tussen partijen dwingend bewijs </a:t>
            </a:r>
            <a:r>
              <a:rPr lang="nl-NL" sz="2200" dirty="1"/>
              <a:t>op van de waarheid van die verklaring, tenzij dit zou kunnen leiden tot een rechtsgevolg dat niet ter vrije bepaling van partijen staat. </a:t>
            </a:r>
            <a:r>
              <a:rPr lang="nl-NL" sz="2200" dirty="1">
                <a:highlight>
                  <a:srgbClr val="FFFF00"/>
                </a:highlight>
              </a:rPr>
              <a:t>Onder partij wordt begrepen de rechtverkrijgende onder algemene of bijzondere titel</a:t>
            </a:r>
            <a:r>
              <a:rPr lang="nl-NL" sz="2200" dirty="1"/>
              <a:t>, voor zover het desbetreffende recht is verkregen na het opmaken van de akte.</a:t>
            </a:r>
          </a:p>
          <a:p>
            <a:endParaRPr lang="nl-NL" sz="2200"/>
          </a:p>
        </p:txBody>
      </p:sp>
      <p:sp>
        <p:nvSpPr>
          <p:cNvPr id="4" name="Tijdelijke aanduiding voor dianummer 3">
            <a:extLst>
              <a:ext uri="{FF2B5EF4-FFF2-40B4-BE49-F238E27FC236}">
                <a16:creationId xmlns:a16="http://schemas.microsoft.com/office/drawing/2014/main" id="{67FEFD8E-5F68-47CB-9C3E-BF0DE7E2AF80}"/>
              </a:ext>
            </a:extLst>
          </p:cNvPr>
          <p:cNvSpPr>
            <a:spLocks noGrp="1"/>
          </p:cNvSpPr>
          <p:nvPr>
            <p:ph type="sldNum" sz="quarter" idx="12"/>
          </p:nvPr>
        </p:nvSpPr>
        <p:spPr/>
        <p:txBody>
          <a:bodyPr/>
          <a:lstStyle/>
          <a:p>
            <a:pPr>
              <a:defRPr/>
            </a:pPr>
            <a:fld id="{1DC7A662-DB1E-4E70-8120-B2C786F9502A}" type="slidenum">
              <a:rPr lang="nl-NL" smtClean="0"/>
              <a:t>20</a:t>
            </a:fld>
            <a:endParaRPr lang="nl-NL"/>
          </a:p>
        </p:txBody>
      </p:sp>
    </p:spTree>
    <p:extLst>
      <p:ext uri="{BB962C8B-B14F-4D97-AF65-F5344CB8AC3E}">
        <p14:creationId xmlns:p14="http://schemas.microsoft.com/office/powerpoint/2010/main" val="3778949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16649-7089-4F3A-B82D-C4F9FE27E099}"/>
              </a:ext>
            </a:extLst>
          </p:cNvPr>
          <p:cNvSpPr>
            <a:spLocks noGrp="1"/>
          </p:cNvSpPr>
          <p:nvPr>
            <p:ph type="title"/>
          </p:nvPr>
        </p:nvSpPr>
        <p:spPr/>
        <p:txBody>
          <a:bodyPr/>
          <a:lstStyle/>
          <a:p>
            <a:r>
              <a:rPr lang="nl-NL" dirty="1"/>
              <a:t>Bevrijdend verweer</a:t>
            </a:r>
          </a:p>
        </p:txBody>
      </p:sp>
      <p:sp>
        <p:nvSpPr>
          <p:cNvPr id="3" name="Tijdelijke aanduiding voor inhoud 2">
            <a:extLst>
              <a:ext uri="{FF2B5EF4-FFF2-40B4-BE49-F238E27FC236}">
                <a16:creationId xmlns:a16="http://schemas.microsoft.com/office/drawing/2014/main" id="{86280714-FDDA-4D9E-B13C-7FA498338FA2}"/>
              </a:ext>
            </a:extLst>
          </p:cNvPr>
          <p:cNvSpPr>
            <a:spLocks noGrp="1"/>
          </p:cNvSpPr>
          <p:nvPr>
            <p:ph idx="1"/>
          </p:nvPr>
        </p:nvSpPr>
        <p:spPr/>
        <p:txBody>
          <a:bodyPr>
            <a:normAutofit/>
          </a:bodyPr>
          <a:lstStyle/>
          <a:p>
            <a:r>
              <a:rPr lang="nl-NL" sz="3200" dirty="1"/>
              <a:t>Onderscheid tussen gemotiveerde betwisting en bevrijdend verweer.</a:t>
            </a:r>
          </a:p>
          <a:p>
            <a:r>
              <a:rPr lang="nl-NL" sz="3200" dirty="1"/>
              <a:t>“nee, want” vs “ja, maar”. </a:t>
            </a:r>
          </a:p>
          <a:p>
            <a:r>
              <a:rPr lang="nl-NL" sz="3200" dirty="1"/>
              <a:t>Partij die een bevrijdend verweer voert, draagt bewijslast. </a:t>
            </a:r>
          </a:p>
        </p:txBody>
      </p:sp>
      <p:sp>
        <p:nvSpPr>
          <p:cNvPr id="4" name="Tijdelijke aanduiding voor dianummer 3">
            <a:extLst>
              <a:ext uri="{FF2B5EF4-FFF2-40B4-BE49-F238E27FC236}">
                <a16:creationId xmlns:a16="http://schemas.microsoft.com/office/drawing/2014/main" id="{AF33F1CA-A8BF-4A00-A1F0-573F8065473E}"/>
              </a:ext>
            </a:extLst>
          </p:cNvPr>
          <p:cNvSpPr>
            <a:spLocks noGrp="1"/>
          </p:cNvSpPr>
          <p:nvPr>
            <p:ph type="sldNum" sz="quarter" idx="12"/>
          </p:nvPr>
        </p:nvSpPr>
        <p:spPr/>
        <p:txBody>
          <a:bodyPr/>
          <a:lstStyle/>
          <a:p>
            <a:pPr>
              <a:defRPr/>
            </a:pPr>
            <a:fld id="{1DC7A662-DB1E-4E70-8120-B2C786F9502A}" type="slidenum">
              <a:rPr lang="nl-NL" smtClean="0"/>
              <a:t>21</a:t>
            </a:fld>
            <a:endParaRPr lang="nl-NL"/>
          </a:p>
        </p:txBody>
      </p:sp>
    </p:spTree>
    <p:extLst>
      <p:ext uri="{BB962C8B-B14F-4D97-AF65-F5344CB8AC3E}">
        <p14:creationId xmlns:p14="http://schemas.microsoft.com/office/powerpoint/2010/main" val="43077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A77FC-E64F-402E-B378-9DD9DBE1B2FF}"/>
              </a:ext>
            </a:extLst>
          </p:cNvPr>
          <p:cNvSpPr>
            <a:spLocks noGrp="1"/>
          </p:cNvSpPr>
          <p:nvPr>
            <p:ph type="title"/>
          </p:nvPr>
        </p:nvSpPr>
        <p:spPr/>
        <p:txBody>
          <a:bodyPr>
            <a:normAutofit/>
          </a:bodyPr>
          <a:lstStyle/>
          <a:p>
            <a:r>
              <a:rPr lang="nl-NL" dirty="1"/>
              <a:t>Rechterlijk handvat: de “voorshands”</a:t>
            </a:r>
          </a:p>
        </p:txBody>
      </p:sp>
      <p:sp>
        <p:nvSpPr>
          <p:cNvPr id="3" name="Tijdelijke aanduiding voor inhoud 2">
            <a:extLst>
              <a:ext uri="{FF2B5EF4-FFF2-40B4-BE49-F238E27FC236}">
                <a16:creationId xmlns:a16="http://schemas.microsoft.com/office/drawing/2014/main" id="{240CD7AB-FA0A-4907-9136-DC802325233F}"/>
              </a:ext>
            </a:extLst>
          </p:cNvPr>
          <p:cNvSpPr>
            <a:spLocks noGrp="1"/>
          </p:cNvSpPr>
          <p:nvPr>
            <p:ph idx="1"/>
          </p:nvPr>
        </p:nvSpPr>
        <p:spPr/>
        <p:txBody>
          <a:bodyPr>
            <a:normAutofit/>
          </a:bodyPr>
          <a:lstStyle/>
          <a:p>
            <a:r>
              <a:rPr lang="nl-NL" sz="3200" dirty="1"/>
              <a:t>Voorlopig oordeel over het reeds voorhanden bewijs. </a:t>
            </a:r>
          </a:p>
          <a:p>
            <a:r>
              <a:rPr lang="nl-NL" sz="3200" dirty="1"/>
              <a:t>Leidt niet tot omkering bewijslast!</a:t>
            </a:r>
          </a:p>
          <a:p>
            <a:r>
              <a:rPr lang="nl-NL" sz="3200" dirty="1"/>
              <a:t>Vaak wel een duidelijke vingerwijzing hoe het kan lopen. </a:t>
            </a:r>
          </a:p>
          <a:p>
            <a:r>
              <a:rPr lang="nl-NL" sz="3200" dirty="1"/>
              <a:t>Maar pas op: de race is niet gelopen!</a:t>
            </a:r>
            <a:br>
              <a:rPr lang="nl-NL" sz="3200" dirty="1"/>
            </a:br>
            <a:r>
              <a:rPr lang="nl-NL" sz="3200" dirty="1">
                <a:sym typeface="Wingdings" panose="05000000000000000000" pitchFamily="2" charset="2"/>
              </a:rPr>
              <a:t> vgl. Hof Amsterdam 31 januari 2012, ECLI:NL:GHAMS:2012:BW6706, NJ 2012/304 (</a:t>
            </a:r>
            <a:r>
              <a:rPr lang="nl-NL" sz="3200" dirty="1">
                <a:sym typeface="Wingdings" panose="05000000000000000000" pitchFamily="2" charset="2"/>
              </a:rPr>
              <a:t>Lommerse</a:t>
            </a:r>
            <a:r>
              <a:rPr lang="nl-NL" sz="3200" dirty="1">
                <a:sym typeface="Wingdings" panose="05000000000000000000" pitchFamily="2" charset="2"/>
              </a:rPr>
              <a:t>/Atria). </a:t>
            </a:r>
            <a:endParaRPr lang="nl-NL" sz="3200"/>
          </a:p>
        </p:txBody>
      </p:sp>
      <p:sp>
        <p:nvSpPr>
          <p:cNvPr id="4" name="Tijdelijke aanduiding voor dianummer 3">
            <a:extLst>
              <a:ext uri="{FF2B5EF4-FFF2-40B4-BE49-F238E27FC236}">
                <a16:creationId xmlns:a16="http://schemas.microsoft.com/office/drawing/2014/main" id="{3DA5355F-A59A-4702-A668-D7E084B6546A}"/>
              </a:ext>
            </a:extLst>
          </p:cNvPr>
          <p:cNvSpPr>
            <a:spLocks noGrp="1"/>
          </p:cNvSpPr>
          <p:nvPr>
            <p:ph type="sldNum" sz="quarter" idx="12"/>
          </p:nvPr>
        </p:nvSpPr>
        <p:spPr/>
        <p:txBody>
          <a:bodyPr/>
          <a:lstStyle/>
          <a:p>
            <a:pPr>
              <a:defRPr/>
            </a:pPr>
            <a:fld id="{1DC7A662-DB1E-4E70-8120-B2C786F9502A}" type="slidenum">
              <a:rPr lang="nl-NL" smtClean="0"/>
              <a:t>22</a:t>
            </a:fld>
            <a:endParaRPr lang="nl-NL"/>
          </a:p>
        </p:txBody>
      </p:sp>
    </p:spTree>
    <p:extLst>
      <p:ext uri="{BB962C8B-B14F-4D97-AF65-F5344CB8AC3E}">
        <p14:creationId xmlns:p14="http://schemas.microsoft.com/office/powerpoint/2010/main" val="3756176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E332A-4317-4D94-B8BB-13A029E975ED}"/>
              </a:ext>
            </a:extLst>
          </p:cNvPr>
          <p:cNvSpPr>
            <a:spLocks noGrp="1"/>
          </p:cNvSpPr>
          <p:nvPr>
            <p:ph type="title"/>
          </p:nvPr>
        </p:nvSpPr>
        <p:spPr/>
        <p:txBody>
          <a:bodyPr/>
          <a:lstStyle/>
          <a:p>
            <a:r>
              <a:rPr lang="nl-NL" dirty="1"/>
              <a:t>Haviltex: gewone bewijslast</a:t>
            </a:r>
          </a:p>
        </p:txBody>
      </p:sp>
      <p:sp>
        <p:nvSpPr>
          <p:cNvPr id="3" name="Tijdelijke aanduiding voor inhoud 2">
            <a:extLst>
              <a:ext uri="{FF2B5EF4-FFF2-40B4-BE49-F238E27FC236}">
                <a16:creationId xmlns:a16="http://schemas.microsoft.com/office/drawing/2014/main" id="{BC2290BB-37E7-4FC8-8297-A67FB6915623}"/>
              </a:ext>
            </a:extLst>
          </p:cNvPr>
          <p:cNvSpPr>
            <a:spLocks noGrp="1"/>
          </p:cNvSpPr>
          <p:nvPr>
            <p:ph idx="1"/>
          </p:nvPr>
        </p:nvSpPr>
        <p:spPr/>
        <p:txBody>
          <a:bodyPr/>
          <a:lstStyle/>
          <a:p>
            <a:r>
              <a:rPr lang="nl-NL" dirty="1"/>
              <a:t>Rb Den Haag 13 december 2017, n.n.g. (Middelman/HBC):</a:t>
            </a:r>
            <a:br>
              <a:rPr lang="nl-NL" dirty="1"/>
            </a:br>
            <a:r>
              <a:rPr lang="nl-NL" dirty="1"/>
              <a:t>“5.14. (…) De uitleg van Middelman impliceert voorts dat HBC c.s. tussen de koop en de levering van de percelen zouden hebben ingestemd met een verdubbeling van de nabetalingsverplichting. Er is geen enkele indicatie dat partijen dit na het sluiten van de koop hebben beoogd.” </a:t>
            </a:r>
          </a:p>
        </p:txBody>
      </p:sp>
      <p:sp>
        <p:nvSpPr>
          <p:cNvPr id="4" name="Tijdelijke aanduiding voor dianummer 3">
            <a:extLst>
              <a:ext uri="{FF2B5EF4-FFF2-40B4-BE49-F238E27FC236}">
                <a16:creationId xmlns:a16="http://schemas.microsoft.com/office/drawing/2014/main" id="{FE0A14B6-1F8C-4DD5-A349-7EC0F92A0D5E}"/>
              </a:ext>
            </a:extLst>
          </p:cNvPr>
          <p:cNvSpPr>
            <a:spLocks noGrp="1"/>
          </p:cNvSpPr>
          <p:nvPr>
            <p:ph type="sldNum" sz="quarter" idx="12"/>
          </p:nvPr>
        </p:nvSpPr>
        <p:spPr/>
        <p:txBody>
          <a:bodyPr/>
          <a:lstStyle/>
          <a:p>
            <a:pPr>
              <a:defRPr/>
            </a:pPr>
            <a:fld id="{1DC7A662-DB1E-4E70-8120-B2C786F9502A}" type="slidenum">
              <a:rPr lang="nl-NL" smtClean="0"/>
              <a:t>23</a:t>
            </a:fld>
            <a:endParaRPr lang="nl-NL"/>
          </a:p>
        </p:txBody>
      </p:sp>
    </p:spTree>
    <p:extLst>
      <p:ext uri="{BB962C8B-B14F-4D97-AF65-F5344CB8AC3E}">
        <p14:creationId xmlns:p14="http://schemas.microsoft.com/office/powerpoint/2010/main" val="1093989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B5CA0-76F3-4D30-9393-607A60663AC4}"/>
              </a:ext>
            </a:extLst>
          </p:cNvPr>
          <p:cNvSpPr>
            <a:spLocks noGrp="1"/>
          </p:cNvSpPr>
          <p:nvPr>
            <p:ph type="title"/>
          </p:nvPr>
        </p:nvSpPr>
        <p:spPr/>
        <p:txBody>
          <a:bodyPr/>
          <a:lstStyle/>
          <a:p>
            <a:r>
              <a:rPr lang="nl-NL" dirty="1"/>
              <a:t>Haviltex: voorshands bewezen</a:t>
            </a:r>
          </a:p>
        </p:txBody>
      </p:sp>
      <p:sp>
        <p:nvSpPr>
          <p:cNvPr id="3" name="Tijdelijke aanduiding voor inhoud 2">
            <a:extLst>
              <a:ext uri="{FF2B5EF4-FFF2-40B4-BE49-F238E27FC236}">
                <a16:creationId xmlns:a16="http://schemas.microsoft.com/office/drawing/2014/main" id="{9219C04C-DB74-408A-A33C-BD47A7952454}"/>
              </a:ext>
            </a:extLst>
          </p:cNvPr>
          <p:cNvSpPr>
            <a:spLocks noGrp="1"/>
          </p:cNvSpPr>
          <p:nvPr>
            <p:ph idx="1"/>
          </p:nvPr>
        </p:nvSpPr>
        <p:spPr/>
        <p:txBody>
          <a:bodyPr/>
          <a:lstStyle/>
          <a:p>
            <a:r>
              <a:rPr lang="nl-NL" sz="2400" dirty="1"/>
              <a:t>Rb Rotterdam 5 juli 2017, ECLI:NL:RBROT:2017:5193 (Van der Eijk/Maasstede):</a:t>
            </a:r>
            <a:br>
              <a:rPr lang="nl-NL" sz="2400" dirty="1"/>
            </a:br>
            <a:r>
              <a:rPr lang="nl-NL" sz="2400" dirty="1"/>
              <a:t>“4.2. Van der Eijk draagt, aangezien hij zich beroept op de rechtsgevolgen in zijn voordeel, de bewijslast van de door hem gestelde bedoeling van partijen, inhoudende dat de eindafrekening conform artikel 3.2 van de akte ziet op alle vierkante meters van het Verkochte die door Maasstede Bleiswijk zijn geleverd aan Prisma en na tien jaar niet aan haar zijn teruggeleverd en derhalve met [eiser] nog niet zijn afgerekend. De vraag is of hij dat bewijs voorshands heeft geleverd, gezien de inhoud van het beding dat is vastgelegd in een notariële akte.”</a:t>
            </a:r>
          </a:p>
        </p:txBody>
      </p:sp>
      <p:sp>
        <p:nvSpPr>
          <p:cNvPr id="4" name="Tijdelijke aanduiding voor dianummer 3">
            <a:extLst>
              <a:ext uri="{FF2B5EF4-FFF2-40B4-BE49-F238E27FC236}">
                <a16:creationId xmlns:a16="http://schemas.microsoft.com/office/drawing/2014/main" id="{D248092F-AD36-487E-88FE-CB096449699A}"/>
              </a:ext>
            </a:extLst>
          </p:cNvPr>
          <p:cNvSpPr>
            <a:spLocks noGrp="1"/>
          </p:cNvSpPr>
          <p:nvPr>
            <p:ph type="sldNum" sz="quarter" idx="12"/>
          </p:nvPr>
        </p:nvSpPr>
        <p:spPr/>
        <p:txBody>
          <a:bodyPr/>
          <a:lstStyle/>
          <a:p>
            <a:pPr>
              <a:defRPr/>
            </a:pPr>
            <a:fld id="{1DC7A662-DB1E-4E70-8120-B2C786F9502A}" type="slidenum">
              <a:rPr lang="nl-NL" smtClean="0"/>
              <a:t>24</a:t>
            </a:fld>
            <a:endParaRPr lang="nl-NL"/>
          </a:p>
        </p:txBody>
      </p:sp>
    </p:spTree>
    <p:extLst>
      <p:ext uri="{BB962C8B-B14F-4D97-AF65-F5344CB8AC3E}">
        <p14:creationId xmlns:p14="http://schemas.microsoft.com/office/powerpoint/2010/main" val="800512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AE516-8BD8-484C-A532-D40E33CC2FC4}"/>
              </a:ext>
            </a:extLst>
          </p:cNvPr>
          <p:cNvSpPr>
            <a:spLocks noGrp="1"/>
          </p:cNvSpPr>
          <p:nvPr>
            <p:ph type="title"/>
          </p:nvPr>
        </p:nvSpPr>
        <p:spPr/>
        <p:txBody>
          <a:bodyPr/>
          <a:lstStyle/>
          <a:p>
            <a:r>
              <a:rPr lang="nl-NL" dirty="1"/>
              <a:t>Vervolg</a:t>
            </a:r>
          </a:p>
        </p:txBody>
      </p:sp>
      <p:sp>
        <p:nvSpPr>
          <p:cNvPr id="3" name="Tijdelijke aanduiding voor inhoud 2">
            <a:extLst>
              <a:ext uri="{FF2B5EF4-FFF2-40B4-BE49-F238E27FC236}">
                <a16:creationId xmlns:a16="http://schemas.microsoft.com/office/drawing/2014/main" id="{AEC5A79B-110A-417D-9A20-20652E085E33}"/>
              </a:ext>
            </a:extLst>
          </p:cNvPr>
          <p:cNvSpPr>
            <a:spLocks noGrp="1"/>
          </p:cNvSpPr>
          <p:nvPr>
            <p:ph idx="1"/>
          </p:nvPr>
        </p:nvSpPr>
        <p:spPr/>
        <p:txBody>
          <a:bodyPr/>
          <a:lstStyle/>
          <a:p>
            <a:r>
              <a:rPr lang="nl-NL" dirty="1"/>
              <a:t>“4.6. Onder de hiervoor genoemde omstandigheden, in onderling verband en samenhang bezien, is Van der Eijk op voorhand geslaagd in het bewijs dat de eindafrekening als bedoeld in de laatste alinea van artikel 3.2 van de akte dient plaats te vinden over alle vierkante meters van het Verkochte die door Maasstede Bleiswijk aan Prisma zijn geleverd en tien jaar na die levering niet aan Maasstede Bleiswijk zijn teruggeleverd.”</a:t>
            </a:r>
          </a:p>
        </p:txBody>
      </p:sp>
      <p:sp>
        <p:nvSpPr>
          <p:cNvPr id="4" name="Tijdelijke aanduiding voor dianummer 3">
            <a:extLst>
              <a:ext uri="{FF2B5EF4-FFF2-40B4-BE49-F238E27FC236}">
                <a16:creationId xmlns:a16="http://schemas.microsoft.com/office/drawing/2014/main" id="{456D255D-F316-4F19-B16A-EAD7E7FC10D1}"/>
              </a:ext>
            </a:extLst>
          </p:cNvPr>
          <p:cNvSpPr>
            <a:spLocks noGrp="1"/>
          </p:cNvSpPr>
          <p:nvPr>
            <p:ph type="sldNum" sz="quarter" idx="12"/>
          </p:nvPr>
        </p:nvSpPr>
        <p:spPr/>
        <p:txBody>
          <a:bodyPr/>
          <a:lstStyle/>
          <a:p>
            <a:pPr>
              <a:defRPr/>
            </a:pPr>
            <a:fld id="{1DC7A662-DB1E-4E70-8120-B2C786F9502A}" type="slidenum">
              <a:rPr lang="nl-NL" smtClean="0"/>
              <a:t>25</a:t>
            </a:fld>
            <a:endParaRPr lang="nl-NL"/>
          </a:p>
        </p:txBody>
      </p:sp>
    </p:spTree>
    <p:extLst>
      <p:ext uri="{BB962C8B-B14F-4D97-AF65-F5344CB8AC3E}">
        <p14:creationId xmlns:p14="http://schemas.microsoft.com/office/powerpoint/2010/main" val="3664108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A2B38-A343-4379-91F3-A5750A634B34}"/>
              </a:ext>
            </a:extLst>
          </p:cNvPr>
          <p:cNvSpPr>
            <a:spLocks noGrp="1"/>
          </p:cNvSpPr>
          <p:nvPr>
            <p:ph type="title"/>
          </p:nvPr>
        </p:nvSpPr>
        <p:spPr/>
        <p:txBody>
          <a:bodyPr>
            <a:normAutofit/>
          </a:bodyPr>
          <a:lstStyle/>
          <a:p>
            <a:r>
              <a:rPr lang="nl-NL" dirty="1"/>
              <a:t>Contractuele sturing </a:t>
            </a:r>
            <a:br>
              <a:rPr lang="nl-NL" dirty="1"/>
            </a:br>
            <a:r>
              <a:rPr lang="nl-NL" dirty="1"/>
              <a:t>De bewijsovereenkomst</a:t>
            </a:r>
          </a:p>
        </p:txBody>
      </p:sp>
      <p:sp>
        <p:nvSpPr>
          <p:cNvPr id="3" name="Tijdelijke aanduiding voor inhoud 2">
            <a:extLst>
              <a:ext uri="{FF2B5EF4-FFF2-40B4-BE49-F238E27FC236}">
                <a16:creationId xmlns:a16="http://schemas.microsoft.com/office/drawing/2014/main" id="{3BC617FB-47A3-4A9F-86AA-996ABC49B142}"/>
              </a:ext>
            </a:extLst>
          </p:cNvPr>
          <p:cNvSpPr>
            <a:spLocks noGrp="1"/>
          </p:cNvSpPr>
          <p:nvPr>
            <p:ph idx="1"/>
          </p:nvPr>
        </p:nvSpPr>
        <p:spPr/>
        <p:txBody>
          <a:bodyPr/>
          <a:lstStyle/>
          <a:p>
            <a:r>
              <a:rPr lang="nl-NL" dirty="1"/>
              <a:t>Art. 153 Rv:</a:t>
            </a:r>
            <a:br>
              <a:rPr lang="nl-NL" dirty="1"/>
            </a:br>
            <a:r>
              <a:rPr lang="nl-NL" dirty="1"/>
              <a:t>“Overeenkomsten waarbij van het wettelijke bewijsrecht wordt afgeweken, blijven buiten toepassing, wanneer zij betrekking hebben op het bewijs van feiten waaraan het recht gevolgen verbindt, die niet ter vrije bepaling van partijen staan, zulks onverminderd de gronden waarop zij krachtens het Burgerlijk Wetboek buiten toepassing blijven.”</a:t>
            </a:r>
          </a:p>
        </p:txBody>
      </p:sp>
      <p:sp>
        <p:nvSpPr>
          <p:cNvPr id="4" name="Tijdelijke aanduiding voor dianummer 3">
            <a:extLst>
              <a:ext uri="{FF2B5EF4-FFF2-40B4-BE49-F238E27FC236}">
                <a16:creationId xmlns:a16="http://schemas.microsoft.com/office/drawing/2014/main" id="{FEE23BCA-A568-40B2-8257-EDEF02FAC78E}"/>
              </a:ext>
            </a:extLst>
          </p:cNvPr>
          <p:cNvSpPr>
            <a:spLocks noGrp="1"/>
          </p:cNvSpPr>
          <p:nvPr>
            <p:ph type="sldNum" sz="quarter" idx="12"/>
          </p:nvPr>
        </p:nvSpPr>
        <p:spPr/>
        <p:txBody>
          <a:bodyPr/>
          <a:lstStyle/>
          <a:p>
            <a:pPr>
              <a:defRPr/>
            </a:pPr>
            <a:fld id="{1DC7A662-DB1E-4E70-8120-B2C786F9502A}" type="slidenum">
              <a:rPr lang="nl-NL" smtClean="0"/>
              <a:t>26</a:t>
            </a:fld>
            <a:endParaRPr lang="nl-NL"/>
          </a:p>
        </p:txBody>
      </p:sp>
    </p:spTree>
    <p:extLst>
      <p:ext uri="{BB962C8B-B14F-4D97-AF65-F5344CB8AC3E}">
        <p14:creationId xmlns:p14="http://schemas.microsoft.com/office/powerpoint/2010/main" val="3112521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0A9E3-3C97-4E24-9A7F-4CE5C4FB5ED9}"/>
              </a:ext>
            </a:extLst>
          </p:cNvPr>
          <p:cNvSpPr>
            <a:spLocks noGrp="1"/>
          </p:cNvSpPr>
          <p:nvPr>
            <p:ph type="title"/>
          </p:nvPr>
        </p:nvSpPr>
        <p:spPr/>
        <p:txBody>
          <a:bodyPr/>
          <a:lstStyle/>
          <a:p>
            <a:r>
              <a:rPr lang="nl-NL" dirty="1"/>
              <a:t>Voorbeeld</a:t>
            </a:r>
          </a:p>
        </p:txBody>
      </p:sp>
      <p:sp>
        <p:nvSpPr>
          <p:cNvPr id="3" name="Tijdelijke aanduiding voor inhoud 2">
            <a:extLst>
              <a:ext uri="{FF2B5EF4-FFF2-40B4-BE49-F238E27FC236}">
                <a16:creationId xmlns:a16="http://schemas.microsoft.com/office/drawing/2014/main" id="{3DF173CA-3F2B-406D-8549-C781307068CC}"/>
              </a:ext>
            </a:extLst>
          </p:cNvPr>
          <p:cNvSpPr>
            <a:spLocks noGrp="1"/>
          </p:cNvSpPr>
          <p:nvPr>
            <p:ph idx="1"/>
          </p:nvPr>
        </p:nvSpPr>
        <p:spPr/>
        <p:txBody>
          <a:bodyPr/>
          <a:lstStyle/>
          <a:p>
            <a:r>
              <a:rPr lang="nl-NL" sz="2400" dirty="1"/>
              <a:t>“Alle afspraken tussen partijen zijn vervat in deze Overeenkomst. Deze Overeenkomst treedt in de plaats van eventuele eerdere afspraken, overeenkomsten en aktes tussen partijen. Bij de uitleg van deze Overeenkomst mag uitsluitend acht worden geslagen op het document waarin deze Overeenkomst is vervat. De inhoud van deze Overeenkomst kan niet worden bewezen door correspondentie die partijen in de totstandkomingsfase van deze Overeenkomst hebben uitgewisseld, noch door de terzake betrokken personen te horen. Dit is een bewijsovereenkomst in de zin van artikel 153 Wetboek van Burgerlijke Rechtsvordering.”</a:t>
            </a:r>
          </a:p>
        </p:txBody>
      </p:sp>
      <p:sp>
        <p:nvSpPr>
          <p:cNvPr id="4" name="Tijdelijke aanduiding voor dianummer 3">
            <a:extLst>
              <a:ext uri="{FF2B5EF4-FFF2-40B4-BE49-F238E27FC236}">
                <a16:creationId xmlns:a16="http://schemas.microsoft.com/office/drawing/2014/main" id="{A3D5F935-3F0D-4F18-94F8-6CF654B9907A}"/>
              </a:ext>
            </a:extLst>
          </p:cNvPr>
          <p:cNvSpPr>
            <a:spLocks noGrp="1"/>
          </p:cNvSpPr>
          <p:nvPr>
            <p:ph type="sldNum" sz="quarter" idx="12"/>
          </p:nvPr>
        </p:nvSpPr>
        <p:spPr/>
        <p:txBody>
          <a:bodyPr/>
          <a:lstStyle/>
          <a:p>
            <a:pPr>
              <a:defRPr/>
            </a:pPr>
            <a:fld id="{1DC7A662-DB1E-4E70-8120-B2C786F9502A}" type="slidenum">
              <a:rPr lang="nl-NL" smtClean="0"/>
              <a:t>27</a:t>
            </a:fld>
            <a:endParaRPr lang="nl-NL"/>
          </a:p>
        </p:txBody>
      </p:sp>
    </p:spTree>
    <p:extLst>
      <p:ext uri="{BB962C8B-B14F-4D97-AF65-F5344CB8AC3E}">
        <p14:creationId xmlns:p14="http://schemas.microsoft.com/office/powerpoint/2010/main" val="885791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2542B92-A2F8-41CA-B132-4F62BFDF70F0}"/>
              </a:ext>
            </a:extLst>
          </p:cNvPr>
          <p:cNvSpPr>
            <a:spLocks noGrp="1" noChangeArrowheads="1"/>
          </p:cNvSpPr>
          <p:nvPr>
            <p:ph type="title"/>
          </p:nvPr>
        </p:nvSpPr>
        <p:spPr>
          <a:xfrm>
            <a:off x="765174" y="311151"/>
            <a:ext cx="9363273" cy="1143000"/>
          </a:xfrm>
        </p:spPr>
        <p:txBody>
          <a:bodyPr>
            <a:noAutofit/>
          </a:bodyPr>
          <a:lstStyle/>
          <a:p>
            <a:r>
              <a:rPr lang="nl-NL" altLang="nl-NL" sz="4267" dirty="1"/>
              <a:t>Opzegging duurovereenkomsten van onbepaalde tijd (1)</a:t>
            </a:r>
            <a:endParaRPr lang="en-US" altLang="nl-NL" sz="4267"/>
          </a:p>
        </p:txBody>
      </p:sp>
      <p:sp>
        <p:nvSpPr>
          <p:cNvPr id="3" name="Content Placeholder 2">
            <a:extLst>
              <a:ext uri="{FF2B5EF4-FFF2-40B4-BE49-F238E27FC236}">
                <a16:creationId xmlns:a16="http://schemas.microsoft.com/office/drawing/2014/main" id="{2A275206-261E-45A2-995A-9B1EE62BAE72}"/>
              </a:ext>
            </a:extLst>
          </p:cNvPr>
          <p:cNvSpPr>
            <a:spLocks noGrp="1"/>
          </p:cNvSpPr>
          <p:nvPr>
            <p:ph idx="1"/>
          </p:nvPr>
        </p:nvSpPr>
        <p:spPr>
          <a:xfrm>
            <a:off x="527382" y="1454152"/>
            <a:ext cx="10273141" cy="4275137"/>
          </a:xfrm>
        </p:spPr>
        <p:txBody>
          <a:bodyPr>
            <a:normAutofit/>
          </a:bodyPr>
          <a:lstStyle/>
          <a:p>
            <a:pPr>
              <a:defRPr/>
            </a:pPr>
            <a:r>
              <a:rPr lang="nl-NL" dirty="1"/>
              <a:t>Uitgangspunten:</a:t>
            </a:r>
          </a:p>
          <a:p>
            <a:pPr lvl="1">
              <a:buFont typeface="Wingdings" panose="05000000000000000000" pitchFamily="2" charset="2"/>
              <a:buChar char="ü"/>
              <a:defRPr/>
            </a:pPr>
            <a:r>
              <a:rPr lang="nl-NL" dirty="1"/>
              <a:t>In beginsel opzegbaar o.g.v. aanvullende werking redelijkheid R&amp;B: zie De Ronde Venen/Stedin-arrest (HR 28 oktober 2011)</a:t>
            </a:r>
          </a:p>
          <a:p>
            <a:pPr lvl="1">
              <a:buFont typeface="Wingdings" panose="05000000000000000000" pitchFamily="2" charset="2"/>
              <a:buChar char="ü"/>
              <a:defRPr/>
            </a:pPr>
            <a:r>
              <a:rPr lang="nl-NL" dirty="1"/>
              <a:t>Onder omstandigheden zwaarwegende reden nodig, of s.v. of opzeggingstermijn. </a:t>
            </a:r>
          </a:p>
          <a:p>
            <a:pPr marL="271456" lvl="1" indent="-271456">
              <a:defRPr/>
            </a:pPr>
            <a:r>
              <a:rPr lang="nl-NL" dirty="1"/>
              <a:t>Opzegging mag niet altijd zomaar:</a:t>
            </a:r>
          </a:p>
          <a:p>
            <a:pPr marL="719121" lvl="1" indent="-350830">
              <a:buFont typeface="Wingdings" panose="05000000000000000000" pitchFamily="2" charset="2"/>
              <a:buChar char="ü"/>
              <a:defRPr/>
            </a:pPr>
            <a:r>
              <a:rPr lang="nl-NL" dirty="1">
                <a:solidFill>
                  <a:srgbClr val="002328"/>
                </a:solidFill>
              </a:rPr>
              <a:t>HR 21 juni 1991, </a:t>
            </a:r>
            <a:r>
              <a:rPr lang="nl-NL" i="1" dirty="1">
                <a:solidFill>
                  <a:srgbClr val="002328"/>
                </a:solidFill>
              </a:rPr>
              <a:t>NJ </a:t>
            </a:r>
            <a:r>
              <a:rPr lang="nl-NL" dirty="1">
                <a:solidFill>
                  <a:srgbClr val="002328"/>
                </a:solidFill>
              </a:rPr>
              <a:t>1991/742 (Mattel/Borka): schadevergoeding</a:t>
            </a:r>
          </a:p>
          <a:p>
            <a:pPr marL="719121" lvl="1" indent="-350830">
              <a:buFont typeface="Wingdings" panose="05000000000000000000" pitchFamily="2" charset="2"/>
              <a:buChar char="ü"/>
              <a:defRPr/>
            </a:pPr>
            <a:r>
              <a:rPr lang="nl-NL" dirty="1">
                <a:solidFill>
                  <a:srgbClr val="002328"/>
                </a:solidFill>
              </a:rPr>
              <a:t>HR in Latour/De Bruijn (NJ 2000/120): het ligt eraan of opzegging zomaar mag. </a:t>
            </a:r>
          </a:p>
          <a:p>
            <a:pPr>
              <a:defRPr/>
            </a:pPr>
            <a:endParaRPr lang="en-US"/>
          </a:p>
        </p:txBody>
      </p:sp>
      <p:sp>
        <p:nvSpPr>
          <p:cNvPr id="34820" name="Slide Number Placeholder 3">
            <a:extLst>
              <a:ext uri="{FF2B5EF4-FFF2-40B4-BE49-F238E27FC236}">
                <a16:creationId xmlns:a16="http://schemas.microsoft.com/office/drawing/2014/main" id="{C432B62B-C89D-485A-B3C2-C9DA7C35371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86C7D8-B205-48E7-B258-7C42A5395770}" type="slidenum">
              <a:rPr lang="en-GB" altLang="nl-NL" sz="1400"/>
              <a:t>28</a:t>
            </a:fl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15193DC-3349-4C9B-9C66-F86F767E8A4E}"/>
              </a:ext>
            </a:extLst>
          </p:cNvPr>
          <p:cNvSpPr>
            <a:spLocks noGrp="1" noChangeArrowheads="1"/>
          </p:cNvSpPr>
          <p:nvPr>
            <p:ph type="title"/>
          </p:nvPr>
        </p:nvSpPr>
        <p:spPr>
          <a:xfrm>
            <a:off x="493365" y="297887"/>
            <a:ext cx="10211148" cy="1143000"/>
          </a:xfrm>
        </p:spPr>
        <p:txBody>
          <a:bodyPr>
            <a:noAutofit/>
          </a:bodyPr>
          <a:lstStyle/>
          <a:p>
            <a:r>
              <a:rPr lang="nl-NL" altLang="nl-NL" sz="4800" dirty="1"/>
              <a:t>Opzegging duurovereenkomsten (2)</a:t>
            </a:r>
          </a:p>
        </p:txBody>
      </p:sp>
      <p:sp>
        <p:nvSpPr>
          <p:cNvPr id="3" name="Content Placeholder 2">
            <a:extLst>
              <a:ext uri="{FF2B5EF4-FFF2-40B4-BE49-F238E27FC236}">
                <a16:creationId xmlns:a16="http://schemas.microsoft.com/office/drawing/2014/main" id="{36F64E37-7359-4B15-9B6B-9CB19AB4CE04}"/>
              </a:ext>
            </a:extLst>
          </p:cNvPr>
          <p:cNvSpPr>
            <a:spLocks noGrp="1" noChangeArrowheads="1"/>
          </p:cNvSpPr>
          <p:nvPr>
            <p:ph idx="1"/>
          </p:nvPr>
        </p:nvSpPr>
        <p:spPr>
          <a:xfrm>
            <a:off x="672251" y="1220755"/>
            <a:ext cx="10847499" cy="4205288"/>
          </a:xfrm>
        </p:spPr>
        <p:txBody>
          <a:bodyPr>
            <a:noAutofit/>
          </a:bodyPr>
          <a:lstStyle/>
          <a:p>
            <a:r>
              <a:rPr lang="nl-NL" altLang="nl-NL" sz="2667" dirty="1"/>
              <a:t>Nog niet beantwoorde vragen:</a:t>
            </a:r>
          </a:p>
          <a:p>
            <a:pPr marL="719121" lvl="1" indent="-363530">
              <a:buFont typeface="Wingdings" panose="05000000000000000000" pitchFamily="2" charset="2"/>
              <a:buChar char="ü"/>
            </a:pPr>
            <a:r>
              <a:rPr lang="nl-NL" altLang="nl-NL" sz="2667" dirty="1"/>
              <a:t>Lengte en bestaan opzeggingstermijn</a:t>
            </a:r>
          </a:p>
          <a:p>
            <a:pPr marL="719121" lvl="1" indent="-363530">
              <a:buFont typeface="Wingdings" panose="05000000000000000000" pitchFamily="2" charset="2"/>
              <a:buChar char="ü"/>
            </a:pPr>
            <a:r>
              <a:rPr lang="nl-NL" altLang="nl-NL" sz="2667" dirty="1"/>
              <a:t>Consequenties te vroege opzegging</a:t>
            </a:r>
          </a:p>
          <a:p>
            <a:pPr marL="719121" lvl="1" indent="-363530">
              <a:buFont typeface="Wingdings" panose="05000000000000000000" pitchFamily="2" charset="2"/>
              <a:buChar char="ü"/>
            </a:pPr>
            <a:r>
              <a:rPr lang="nl-NL" altLang="nl-NL" sz="2667" dirty="1"/>
              <a:t>Schadevergoeding: moet altijd aanbod worden gedaan, en wanneer schadevergoeding &amp; hoeveel? </a:t>
            </a:r>
          </a:p>
          <a:p>
            <a:pPr marL="719121" lvl="1" indent="-363530">
              <a:buFont typeface="Wingdings" panose="05000000000000000000" pitchFamily="2" charset="2"/>
              <a:buChar char="ü"/>
            </a:pPr>
            <a:r>
              <a:rPr lang="nl-NL" altLang="nl-NL" sz="2667" dirty="1"/>
              <a:t>Opzegging ‘in beginsel’: wanneer dan niet?</a:t>
            </a:r>
          </a:p>
          <a:p>
            <a:r>
              <a:rPr lang="nl-NL" altLang="nl-NL" sz="2667" dirty="1"/>
              <a:t>Zie voor dit laatste: HR 15 april 2016, ECLI:NL:HR:2016:660 (Goois Natuurreservaat). Statuten: “ten eeuwigen dage” </a:t>
            </a:r>
          </a:p>
          <a:p>
            <a:r>
              <a:rPr lang="nl-NL" altLang="nl-NL" sz="2667" dirty="1"/>
              <a:t>Van overeenkomstige toepassing in het pensioenrecht: HR 10 juni 2016, ECLI:NL:HR:2016:1134, NJ 2016/540 (Pensioenfonds/Alcatel)</a:t>
            </a:r>
          </a:p>
          <a:p>
            <a:endParaRPr lang="nl-NL" altLang="nl-NL" sz="26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CEC57-64D8-4686-9642-ACEF33453158}"/>
              </a:ext>
            </a:extLst>
          </p:cNvPr>
          <p:cNvSpPr>
            <a:spLocks noGrp="1"/>
          </p:cNvSpPr>
          <p:nvPr>
            <p:ph type="title"/>
          </p:nvPr>
        </p:nvSpPr>
        <p:spPr/>
        <p:txBody>
          <a:bodyPr/>
          <a:lstStyle/>
          <a:p>
            <a:r>
              <a:rPr lang="nl-NL" dirty="1"/>
              <a:t>Wilsvertrouwensleer</a:t>
            </a:r>
          </a:p>
        </p:txBody>
      </p:sp>
      <p:sp>
        <p:nvSpPr>
          <p:cNvPr id="3" name="Tijdelijke aanduiding voor inhoud 2">
            <a:extLst>
              <a:ext uri="{FF2B5EF4-FFF2-40B4-BE49-F238E27FC236}">
                <a16:creationId xmlns:a16="http://schemas.microsoft.com/office/drawing/2014/main" id="{310087AC-9055-459F-9722-747ABECE7676}"/>
              </a:ext>
            </a:extLst>
          </p:cNvPr>
          <p:cNvSpPr>
            <a:spLocks noGrp="1"/>
          </p:cNvSpPr>
          <p:nvPr>
            <p:ph idx="1"/>
          </p:nvPr>
        </p:nvSpPr>
        <p:spPr/>
        <p:txBody>
          <a:bodyPr>
            <a:normAutofit/>
          </a:bodyPr>
          <a:lstStyle/>
          <a:p>
            <a:r>
              <a:rPr lang="nl-NL" dirty="1"/>
              <a:t>Art. 3:33 BW: </a:t>
            </a:r>
            <a:br>
              <a:rPr lang="nl-NL" dirty="1"/>
            </a:br>
            <a:r>
              <a:rPr lang="nl-NL" dirty="1"/>
              <a:t>“Een rechtshandeling vereist een op een rechtsgevolg gerichte wil die zich </a:t>
            </a:r>
            <a:r>
              <a:rPr lang="nl-NL" dirty="1">
                <a:highlight>
                  <a:srgbClr val="00FFFF"/>
                </a:highlight>
              </a:rPr>
              <a:t>door een verklaring heeft geopenbaard</a:t>
            </a:r>
            <a:r>
              <a:rPr lang="nl-NL" dirty="1"/>
              <a:t>.”</a:t>
            </a:r>
          </a:p>
          <a:p>
            <a:r>
              <a:rPr lang="nl-NL" dirty="1"/>
              <a:t>Art. 3:35 BW: </a:t>
            </a:r>
            <a:br>
              <a:rPr lang="nl-NL" dirty="1"/>
            </a:br>
            <a:r>
              <a:rPr lang="nl-NL" dirty="1"/>
              <a:t>“Tegen hem die eens anders verklaring of gedraging, overeenkomstig de zin die hij daaraan </a:t>
            </a:r>
            <a:r>
              <a:rPr lang="nl-NL" dirty="1">
                <a:highlight>
                  <a:srgbClr val="00FFFF"/>
                </a:highlight>
              </a:rPr>
              <a:t>onder de gegeven omstandigheden redelijkerwijze </a:t>
            </a:r>
            <a:r>
              <a:rPr lang="nl-NL" dirty="1"/>
              <a:t>mocht toekennen, heeft opgevat als een door die ander tot hem gerichte verklaring van een bepaalde strekking, kan geen beroep worden gedaan op het ontbreken van een met deze verklaring overeenstemmende wil.”</a:t>
            </a:r>
          </a:p>
        </p:txBody>
      </p:sp>
      <p:sp>
        <p:nvSpPr>
          <p:cNvPr id="4" name="Tijdelijke aanduiding voor dianummer 3">
            <a:extLst>
              <a:ext uri="{FF2B5EF4-FFF2-40B4-BE49-F238E27FC236}">
                <a16:creationId xmlns:a16="http://schemas.microsoft.com/office/drawing/2014/main" id="{8E2236C3-F761-43E4-97FF-156B43670AC4}"/>
              </a:ext>
            </a:extLst>
          </p:cNvPr>
          <p:cNvSpPr>
            <a:spLocks noGrp="1"/>
          </p:cNvSpPr>
          <p:nvPr>
            <p:ph type="sldNum" sz="quarter" idx="12"/>
          </p:nvPr>
        </p:nvSpPr>
        <p:spPr/>
        <p:txBody>
          <a:bodyPr/>
          <a:lstStyle/>
          <a:p>
            <a:fld id="{1379A8D7-F7EA-4241-91BB-5C98878980F4}" type="slidenum">
              <a:rPr lang="nl-NL" smtClean="0"/>
              <a:t>3</a:t>
            </a:fld>
            <a:endParaRPr lang="nl-NL"/>
          </a:p>
        </p:txBody>
      </p:sp>
    </p:spTree>
    <p:extLst>
      <p:ext uri="{BB962C8B-B14F-4D97-AF65-F5344CB8AC3E}">
        <p14:creationId xmlns:p14="http://schemas.microsoft.com/office/powerpoint/2010/main" val="12270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FD390-341D-490B-A2FA-54C87CB78470}"/>
              </a:ext>
            </a:extLst>
          </p:cNvPr>
          <p:cNvSpPr>
            <a:spLocks noGrp="1"/>
          </p:cNvSpPr>
          <p:nvPr>
            <p:ph type="title"/>
          </p:nvPr>
        </p:nvSpPr>
        <p:spPr>
          <a:xfrm>
            <a:off x="596108" y="644691"/>
            <a:ext cx="10972800" cy="1143000"/>
          </a:xfrm>
        </p:spPr>
        <p:txBody>
          <a:bodyPr>
            <a:noAutofit/>
          </a:bodyPr>
          <a:lstStyle/>
          <a:p>
            <a:r>
              <a:rPr lang="nl-NL" altLang="nl-NL" sz="4267" dirty="1">
                <a:ea typeface="MS PGothic" panose="020b0600070205080204" pitchFamily="34" charset="-128"/>
              </a:rPr>
              <a:t>Opzegging duurovereenkomsten (3): </a:t>
            </a:r>
            <a:r>
              <a:rPr lang="nl-NL" altLang="nl-NL" sz="4267" dirty="1">
                <a:ea typeface="MS PGothic" panose="020b0600070205080204" pitchFamily="34" charset="-128"/>
              </a:rPr>
              <a:t>Goglio</a:t>
            </a:r>
            <a:r>
              <a:rPr lang="nl-NL" altLang="nl-NL" sz="4267" dirty="1">
                <a:ea typeface="MS PGothic" panose="020b0600070205080204" pitchFamily="34" charset="-128"/>
              </a:rPr>
              <a:t>/SMQ </a:t>
            </a:r>
            <a:br>
              <a:rPr lang="nl-NL" altLang="nl-NL" sz="4267" dirty="1">
                <a:ea typeface="MS PGothic" panose="020b0600070205080204" pitchFamily="34" charset="-128"/>
              </a:rPr>
            </a:br>
            <a:endParaRPr lang="nl-NL" sz="4267"/>
          </a:p>
        </p:txBody>
      </p:sp>
      <p:sp>
        <p:nvSpPr>
          <p:cNvPr id="3" name="Tijdelijke aanduiding voor inhoud 2">
            <a:extLst>
              <a:ext uri="{FF2B5EF4-FFF2-40B4-BE49-F238E27FC236}">
                <a16:creationId xmlns:a16="http://schemas.microsoft.com/office/drawing/2014/main" id="{263CA6E4-B20D-43C0-AF4E-72EFBEE5BA05}"/>
              </a:ext>
            </a:extLst>
          </p:cNvPr>
          <p:cNvSpPr>
            <a:spLocks noGrp="1"/>
          </p:cNvSpPr>
          <p:nvPr>
            <p:ph idx="1"/>
          </p:nvPr>
        </p:nvSpPr>
        <p:spPr/>
        <p:txBody>
          <a:bodyPr>
            <a:normAutofit/>
          </a:bodyPr>
          <a:lstStyle/>
          <a:p>
            <a:pPr>
              <a:spcBef>
                <a:spcPct val="0"/>
              </a:spcBef>
              <a:defRPr/>
            </a:pPr>
            <a:r>
              <a:rPr lang="nl-NL" altLang="nl-NL" sz="2933" dirty="1">
                <a:ea typeface="ＭＳ Ｐゴシック" pitchFamily="34" charset="-128"/>
              </a:rPr>
              <a:t>HR 2 februari 2018, ECLI:NL:HR:2018:141 (</a:t>
            </a:r>
            <a:r>
              <a:rPr lang="nl-NL" altLang="nl-NL" sz="2933" dirty="1">
                <a:ea typeface="ＭＳ Ｐゴシック" pitchFamily="34" charset="-128"/>
              </a:rPr>
              <a:t>Goglio</a:t>
            </a:r>
            <a:r>
              <a:rPr lang="nl-NL" altLang="nl-NL" sz="2933" dirty="1">
                <a:ea typeface="ＭＳ Ｐゴシック" pitchFamily="34" charset="-128"/>
              </a:rPr>
              <a:t>/SMQ).</a:t>
            </a:r>
          </a:p>
          <a:p>
            <a:pPr>
              <a:spcBef>
                <a:spcPct val="0"/>
              </a:spcBef>
              <a:defRPr/>
            </a:pPr>
            <a:r>
              <a:rPr lang="nl-NL" altLang="nl-NL" sz="2933" dirty="1">
                <a:ea typeface="ＭＳ Ｐゴシック" pitchFamily="34" charset="-128"/>
              </a:rPr>
              <a:t>Duurovk</a:t>
            </a:r>
            <a:r>
              <a:rPr lang="nl-NL" altLang="nl-NL" sz="2933" dirty="1">
                <a:ea typeface="ＭＳ Ｐゴシック" pitchFamily="34" charset="-128"/>
              </a:rPr>
              <a:t> </a:t>
            </a:r>
            <a:r>
              <a:rPr lang="nl-NL" altLang="nl-NL" sz="2933" dirty="1">
                <a:ea typeface="ＭＳ Ｐゴシック" pitchFamily="34" charset="-128"/>
              </a:rPr>
              <a:t>onbep</a:t>
            </a:r>
            <a:r>
              <a:rPr lang="nl-NL" altLang="nl-NL" sz="2933" dirty="1">
                <a:ea typeface="ＭＳ Ｐゴシック" pitchFamily="34" charset="-128"/>
              </a:rPr>
              <a:t> tijd, zonder </a:t>
            </a:r>
            <a:r>
              <a:rPr lang="nl-NL" altLang="nl-NL" sz="2933" dirty="1">
                <a:ea typeface="ＭＳ Ｐゴシック" pitchFamily="34" charset="-128"/>
              </a:rPr>
              <a:t>opzegbep</a:t>
            </a:r>
            <a:r>
              <a:rPr lang="nl-NL" altLang="nl-NL" sz="2933" dirty="1">
                <a:ea typeface="ＭＳ Ｐゴシック" pitchFamily="34" charset="-128"/>
              </a:rPr>
              <a:t>: aanvullende werking R&amp;B; in beginsel opzegbaar.</a:t>
            </a:r>
          </a:p>
          <a:p>
            <a:pPr>
              <a:spcBef>
                <a:spcPct val="0"/>
              </a:spcBef>
              <a:defRPr/>
            </a:pPr>
            <a:r>
              <a:rPr lang="nl-NL" altLang="nl-NL" sz="2933" dirty="1">
                <a:ea typeface="ＭＳ Ｐゴシック" pitchFamily="34" charset="-128"/>
              </a:rPr>
              <a:t>Duurovk</a:t>
            </a:r>
            <a:r>
              <a:rPr lang="nl-NL" altLang="nl-NL" sz="2933" dirty="1">
                <a:ea typeface="ＭＳ Ｐゴシック" pitchFamily="34" charset="-128"/>
              </a:rPr>
              <a:t> </a:t>
            </a:r>
            <a:r>
              <a:rPr lang="nl-NL" altLang="nl-NL" sz="2933" dirty="1">
                <a:ea typeface="ＭＳ Ｐゴシック" pitchFamily="34" charset="-128"/>
              </a:rPr>
              <a:t>bep</a:t>
            </a:r>
            <a:r>
              <a:rPr lang="nl-NL" altLang="nl-NL" sz="2933" dirty="1">
                <a:ea typeface="ＭＳ Ｐゴシック" pitchFamily="34" charset="-128"/>
              </a:rPr>
              <a:t> tijd zonder </a:t>
            </a:r>
            <a:r>
              <a:rPr lang="nl-NL" altLang="nl-NL" sz="2933" dirty="1">
                <a:ea typeface="ＭＳ Ｐゴシック" pitchFamily="34" charset="-128"/>
              </a:rPr>
              <a:t>opzegbep</a:t>
            </a:r>
            <a:r>
              <a:rPr lang="nl-NL" altLang="nl-NL" sz="2933" dirty="1">
                <a:ea typeface="ＭＳ Ｐゴシック" pitchFamily="34" charset="-128"/>
              </a:rPr>
              <a:t>: in beginsel niet tussentijds opzegbaar, tenzij onvoorziene omstandigheden of R&amp;B (aanvullend en beperkend).</a:t>
            </a:r>
          </a:p>
          <a:p>
            <a:pPr>
              <a:spcBef>
                <a:spcPct val="0"/>
              </a:spcBef>
              <a:defRPr/>
            </a:pPr>
            <a:r>
              <a:rPr lang="nl-NL" altLang="nl-NL" sz="2933" dirty="1">
                <a:ea typeface="ＭＳ Ｐゴシック" pitchFamily="34" charset="-128"/>
              </a:rPr>
              <a:t>Duurovk</a:t>
            </a:r>
            <a:r>
              <a:rPr lang="nl-NL" altLang="nl-NL" sz="2933" dirty="1">
                <a:ea typeface="ＭＳ Ｐゴシック" pitchFamily="34" charset="-128"/>
              </a:rPr>
              <a:t> met </a:t>
            </a:r>
            <a:r>
              <a:rPr lang="nl-NL" altLang="nl-NL" sz="2933" dirty="1">
                <a:ea typeface="ＭＳ Ｐゴシック" pitchFamily="34" charset="-128"/>
              </a:rPr>
              <a:t>opzegbep</a:t>
            </a:r>
            <a:r>
              <a:rPr lang="nl-NL" altLang="nl-NL" sz="2933" dirty="1">
                <a:ea typeface="ＭＳ Ｐゴシック" pitchFamily="34" charset="-128"/>
              </a:rPr>
              <a:t>: </a:t>
            </a:r>
            <a:r>
              <a:rPr lang="nl-NL" altLang="nl-NL" sz="2933" dirty="1">
                <a:ea typeface="ＭＳ Ｐゴシック" pitchFamily="34" charset="-128"/>
              </a:rPr>
              <a:t>opzegbep</a:t>
            </a:r>
            <a:r>
              <a:rPr lang="nl-NL" altLang="nl-NL" sz="2933" dirty="1">
                <a:ea typeface="ＭＳ Ｐゴシック" pitchFamily="34" charset="-128"/>
              </a:rPr>
              <a:t> leidend, beperkende werking R&amp;B.</a:t>
            </a:r>
          </a:p>
          <a:p>
            <a:pPr>
              <a:spcBef>
                <a:spcPct val="0"/>
              </a:spcBef>
              <a:defRPr/>
            </a:pPr>
            <a:r>
              <a:rPr lang="nl-NL" altLang="nl-NL" sz="2933" dirty="1">
                <a:ea typeface="ＭＳ Ｐゴシック" pitchFamily="34" charset="-128"/>
              </a:rPr>
              <a:t>Uitzondering: </a:t>
            </a:r>
            <a:r>
              <a:rPr lang="nl-NL" altLang="nl-NL" sz="2933" dirty="1">
                <a:ea typeface="ＭＳ Ｐゴシック" pitchFamily="34" charset="-128"/>
              </a:rPr>
              <a:t>ovk</a:t>
            </a:r>
            <a:r>
              <a:rPr lang="nl-NL" altLang="nl-NL" sz="2933" dirty="1">
                <a:ea typeface="ＭＳ Ｐゴシック" pitchFamily="34" charset="-128"/>
              </a:rPr>
              <a:t> naar aard onopzegbaar.</a:t>
            </a:r>
          </a:p>
          <a:p>
            <a:pPr marL="0" indent="0">
              <a:spcBef>
                <a:spcPct val="0"/>
              </a:spcBef>
              <a:buNone/>
              <a:defRPr/>
            </a:pPr>
            <a:endParaRPr lang="nl-NL" altLang="nl-NL" sz="2933">
              <a:ea typeface="ＭＳ Ｐゴシック" pitchFamily="34" charset="-128"/>
            </a:endParaRPr>
          </a:p>
        </p:txBody>
      </p:sp>
      <p:sp>
        <p:nvSpPr>
          <p:cNvPr id="4" name="Tijdelijke aanduiding voor dianummer 3">
            <a:extLst>
              <a:ext uri="{FF2B5EF4-FFF2-40B4-BE49-F238E27FC236}">
                <a16:creationId xmlns:a16="http://schemas.microsoft.com/office/drawing/2014/main" id="{B8EA29F5-9D0F-4A04-A9CA-A1D6819E1F46}"/>
              </a:ext>
            </a:extLst>
          </p:cNvPr>
          <p:cNvSpPr>
            <a:spLocks noGrp="1"/>
          </p:cNvSpPr>
          <p:nvPr>
            <p:ph type="sldNum" sz="quarter" idx="12"/>
          </p:nvPr>
        </p:nvSpPr>
        <p:spPr/>
        <p:txBody>
          <a:bodyPr/>
          <a:lstStyle/>
          <a:p>
            <a:fld id="{1379A8D7-F7EA-4241-91BB-5C98878980F4}" type="slidenum">
              <a:rPr lang="nl-NL" smtClean="0"/>
              <a:t>30</a:t>
            </a:fld>
            <a:endParaRPr lang="nl-NL"/>
          </a:p>
        </p:txBody>
      </p:sp>
    </p:spTree>
    <p:extLst>
      <p:ext uri="{BB962C8B-B14F-4D97-AF65-F5344CB8AC3E}">
        <p14:creationId xmlns:p14="http://schemas.microsoft.com/office/powerpoint/2010/main" val="3484926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56BB853-A775-400B-8D89-0D73E476E97A}"/>
              </a:ext>
            </a:extLst>
          </p:cNvPr>
          <p:cNvSpPr>
            <a:spLocks noGrp="1" noChangeArrowheads="1"/>
          </p:cNvSpPr>
          <p:nvPr>
            <p:ph type="title"/>
          </p:nvPr>
        </p:nvSpPr>
        <p:spPr>
          <a:xfrm>
            <a:off x="883841" y="274639"/>
            <a:ext cx="10972800" cy="1143000"/>
          </a:xfrm>
        </p:spPr>
        <p:txBody>
          <a:bodyPr>
            <a:noAutofit/>
          </a:bodyPr>
          <a:lstStyle/>
          <a:p>
            <a:r>
              <a:rPr lang="nl-NL" altLang="nl-NL" sz="4267" dirty="1"/>
              <a:t>Opzegging duurovereenkomsten (4): Golden Earring</a:t>
            </a:r>
            <a:endParaRPr lang="en-US" altLang="nl-NL" sz="4267"/>
          </a:p>
        </p:txBody>
      </p:sp>
      <p:sp>
        <p:nvSpPr>
          <p:cNvPr id="3" name="Content Placeholder 2">
            <a:extLst>
              <a:ext uri="{FF2B5EF4-FFF2-40B4-BE49-F238E27FC236}">
                <a16:creationId xmlns:a16="http://schemas.microsoft.com/office/drawing/2014/main" id="{A9E0E601-AAF9-4B3F-9435-859AD530E813}"/>
              </a:ext>
            </a:extLst>
          </p:cNvPr>
          <p:cNvSpPr>
            <a:spLocks noGrp="1"/>
          </p:cNvSpPr>
          <p:nvPr>
            <p:ph idx="1"/>
          </p:nvPr>
        </p:nvSpPr>
        <p:spPr>
          <a:xfrm>
            <a:off x="609600" y="1624013"/>
            <a:ext cx="10972800" cy="4525963"/>
          </a:xfrm>
        </p:spPr>
        <p:txBody>
          <a:bodyPr>
            <a:noAutofit/>
          </a:bodyPr>
          <a:lstStyle/>
          <a:p>
            <a:pPr>
              <a:defRPr/>
            </a:pPr>
            <a:r>
              <a:rPr lang="nl-NL" sz="2133" dirty="1"/>
              <a:t>HR 7 juli 2017, ECLI:NL:HR:2017:1270 (Nanada/Golden Earring):</a:t>
            </a:r>
          </a:p>
          <a:p>
            <a:pPr marL="557199" indent="-285744">
              <a:buFont typeface="Wingdings" panose="05000000000000000000" pitchFamily="2" charset="2"/>
              <a:buChar char="ü"/>
              <a:defRPr/>
            </a:pPr>
            <a:r>
              <a:rPr lang="nl-NL" sz="2133" dirty="1"/>
              <a:t>“De omstandigheid dat de overeenkomsten voorzien in goederenrechtelijke overdracht van de muziekuitgaverechten brengt niet mee dat de overeenkomsten, ook voor zover daaruit voortdurende verbintenissen voortvloeien, naar hun bedoeling niet voor opzegging vatbaar zijn. Dat de overdracht van de uitgaverechten een definitief karakter heeft en door de opzegging van de overeenkomsten als zodanig niet wordt geraakt, doet daaraan niet af. “</a:t>
            </a:r>
          </a:p>
          <a:p>
            <a:pPr marL="557199" indent="-285744">
              <a:buFont typeface="Wingdings" panose="05000000000000000000" pitchFamily="2" charset="2"/>
              <a:buChar char="ü"/>
              <a:defRPr/>
            </a:pPr>
            <a:r>
              <a:rPr lang="nl-NL" sz="2133" dirty="1"/>
              <a:t>Maar: in beginsel is een opzeggingsgrond nodig. </a:t>
            </a:r>
          </a:p>
          <a:p>
            <a:pPr lvl="1">
              <a:buFont typeface="Wingdings" panose="05000000000000000000" pitchFamily="2" charset="2"/>
              <a:buChar char="ü"/>
              <a:defRPr/>
            </a:pPr>
            <a:r>
              <a:rPr lang="nl-NL" sz="2133" dirty="1"/>
              <a:t>“De onwenselijkheid van een onbeperkte mogelijkheid tot opzegging verliest evenwel aan gewicht, naarmate een exploitatieovereenkomst langer heeft geduurd en investeringen </a:t>
            </a:r>
            <a:r>
              <a:rPr lang="en-US" sz="2133" dirty="1"/>
              <a:t>kunnen zijn terugverdiend.</a:t>
            </a:r>
            <a:endParaRPr lang="nl-NL" sz="2133"/>
          </a:p>
          <a:p>
            <a:pPr>
              <a:defRPr/>
            </a:pPr>
            <a:r>
              <a:rPr lang="nl-NL" sz="2133" dirty="1"/>
              <a:t>Bij opzegging van duurovereenkomsten is het dus, ondanks De Ronde Venen/Stedin, geen vrijheid/blijheid  </a:t>
            </a:r>
          </a:p>
          <a:p>
            <a:pPr>
              <a:defRPr/>
            </a:pPr>
            <a:endParaRPr lang="en-US" sz="2133"/>
          </a:p>
        </p:txBody>
      </p:sp>
      <p:sp>
        <p:nvSpPr>
          <p:cNvPr id="38916" name="Slide Number Placeholder 3">
            <a:extLst>
              <a:ext uri="{FF2B5EF4-FFF2-40B4-BE49-F238E27FC236}">
                <a16:creationId xmlns:a16="http://schemas.microsoft.com/office/drawing/2014/main" id="{B5A83647-3C9F-4C96-A8D6-148D7071FF2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ACA83D-5981-45AF-9056-084905E8CE54}" type="slidenum">
              <a:rPr lang="en-GB" altLang="nl-NL" sz="1400"/>
              <a:t>31</a:t>
            </a:fl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5E8B6-DF99-41F7-B369-1CAAD8E8CEDE}"/>
              </a:ext>
            </a:extLst>
          </p:cNvPr>
          <p:cNvSpPr>
            <a:spLocks noGrp="1"/>
          </p:cNvSpPr>
          <p:nvPr>
            <p:ph type="title"/>
          </p:nvPr>
        </p:nvSpPr>
        <p:spPr/>
        <p:txBody>
          <a:bodyPr/>
          <a:lstStyle/>
          <a:p>
            <a:r>
              <a:rPr lang="nl-NL" dirty="1"/>
              <a:t>Let op de feiten!</a:t>
            </a:r>
          </a:p>
        </p:txBody>
      </p:sp>
      <p:sp>
        <p:nvSpPr>
          <p:cNvPr id="3" name="Tijdelijke aanduiding voor inhoud 2">
            <a:extLst>
              <a:ext uri="{FF2B5EF4-FFF2-40B4-BE49-F238E27FC236}">
                <a16:creationId xmlns:a16="http://schemas.microsoft.com/office/drawing/2014/main" id="{624AAFB5-8A1F-4FDC-AE11-F1A18CA7CC17}"/>
              </a:ext>
            </a:extLst>
          </p:cNvPr>
          <p:cNvSpPr>
            <a:spLocks noGrp="1"/>
          </p:cNvSpPr>
          <p:nvPr>
            <p:ph idx="1"/>
          </p:nvPr>
        </p:nvSpPr>
        <p:spPr/>
        <p:txBody>
          <a:bodyPr>
            <a:normAutofit/>
          </a:bodyPr>
          <a:lstStyle/>
          <a:p>
            <a:r>
              <a:rPr lang="nl-NL" sz="3200" dirty="1"/>
              <a:t>HR 29 maart 2019, ECLI:NL:HR:2019:445 (Liander/Gemeente Voorst). </a:t>
            </a:r>
          </a:p>
          <a:p>
            <a:r>
              <a:rPr lang="nl-NL" sz="3200" dirty="1"/>
              <a:t>Zwaarwegende reden nodig. </a:t>
            </a:r>
          </a:p>
          <a:p>
            <a:r>
              <a:rPr lang="nl-NL" sz="3200" dirty="1"/>
              <a:t>Zeer feitelijk gestuurd. </a:t>
            </a:r>
          </a:p>
        </p:txBody>
      </p:sp>
      <p:sp>
        <p:nvSpPr>
          <p:cNvPr id="4" name="Tijdelijke aanduiding voor dianummer 3">
            <a:extLst>
              <a:ext uri="{FF2B5EF4-FFF2-40B4-BE49-F238E27FC236}">
                <a16:creationId xmlns:a16="http://schemas.microsoft.com/office/drawing/2014/main" id="{D314F3AE-D32A-46F3-9846-40B483974513}"/>
              </a:ext>
            </a:extLst>
          </p:cNvPr>
          <p:cNvSpPr>
            <a:spLocks noGrp="1"/>
          </p:cNvSpPr>
          <p:nvPr>
            <p:ph type="sldNum" sz="quarter" idx="12"/>
          </p:nvPr>
        </p:nvSpPr>
        <p:spPr/>
        <p:txBody>
          <a:bodyPr/>
          <a:lstStyle/>
          <a:p>
            <a:fld id="{1379A8D7-F7EA-4241-91BB-5C98878980F4}" type="slidenum">
              <a:rPr lang="nl-NL" smtClean="0"/>
              <a:t>32</a:t>
            </a:fld>
            <a:endParaRPr lang="nl-NL"/>
          </a:p>
        </p:txBody>
      </p:sp>
      <p:pic>
        <p:nvPicPr>
          <p:cNvPr id="5" name="Picture 4">
            <a:extLst>
              <a:ext uri="{FF2B5EF4-FFF2-40B4-BE49-F238E27FC236}">
                <a16:creationId xmlns:a16="http://schemas.microsoft.com/office/drawing/2014/main" id="{2011982C-D931-4790-87A4-0DFF8F07D957}"/>
              </a:ext>
            </a:extLst>
          </p:cNvPr>
          <p:cNvPicPr>
            <a:picLocks noChangeAspect="1"/>
          </p:cNvPicPr>
          <p:nvPr/>
        </p:nvPicPr>
        <p:blipFill>
          <a:blip r:embed="rId2"/>
          <a:srcRect/>
          <a:stretch>
            <a:fillRect/>
          </a:stretch>
        </p:blipFill>
        <p:spPr>
          <a:xfrm>
            <a:off x="6095543" y="2372883"/>
            <a:ext cx="5766725" cy="3257285"/>
          </a:xfrm>
          <a:prstGeom prst="rect"/>
        </p:spPr>
      </p:pic>
    </p:spTree>
    <p:extLst>
      <p:ext uri="{BB962C8B-B14F-4D97-AF65-F5344CB8AC3E}">
        <p14:creationId xmlns:p14="http://schemas.microsoft.com/office/powerpoint/2010/main" val="830103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8193FAE-1AA3-4024-AB71-29E8C335411A}"/>
              </a:ext>
            </a:extLst>
          </p:cNvPr>
          <p:cNvSpPr>
            <a:spLocks noGrp="1" noChangeArrowheads="1"/>
          </p:cNvSpPr>
          <p:nvPr>
            <p:ph type="title"/>
          </p:nvPr>
        </p:nvSpPr>
        <p:spPr/>
        <p:txBody>
          <a:bodyPr/>
          <a:lstStyle/>
          <a:p>
            <a:pPr algn="l"/>
            <a:r>
              <a:rPr lang="en-US" altLang="nl-NL" sz="3600" dirty="1"/>
              <a:t>Opzegging of ontbinding</a:t>
            </a:r>
          </a:p>
        </p:txBody>
      </p:sp>
      <p:sp>
        <p:nvSpPr>
          <p:cNvPr id="39939" name="Content Placeholder 2">
            <a:extLst>
              <a:ext uri="{FF2B5EF4-FFF2-40B4-BE49-F238E27FC236}">
                <a16:creationId xmlns:a16="http://schemas.microsoft.com/office/drawing/2014/main" id="{9A67E47B-A5B1-451B-B5A6-FD2AAA1665F1}"/>
              </a:ext>
            </a:extLst>
          </p:cNvPr>
          <p:cNvSpPr>
            <a:spLocks noGrp="1" noChangeArrowheads="1"/>
          </p:cNvSpPr>
          <p:nvPr>
            <p:ph idx="1"/>
          </p:nvPr>
        </p:nvSpPr>
        <p:spPr/>
        <p:txBody>
          <a:bodyPr>
            <a:normAutofit lnSpcReduction="10000"/>
          </a:bodyPr>
          <a:lstStyle/>
          <a:p>
            <a:pPr>
              <a:spcBef>
                <a:spcPct val="0"/>
              </a:spcBef>
            </a:pPr>
            <a:r>
              <a:rPr lang="nl-NL" altLang="nl-NL" dirty="1">
                <a:ea typeface="MS PGothic" panose="020b0600070205080204" pitchFamily="34" charset="-128"/>
              </a:rPr>
              <a:t>HR 23 maart 2018, ECLI:NL:HR:2018:426 (Alert/Jeroen Bosch).</a:t>
            </a:r>
          </a:p>
          <a:p>
            <a:pPr>
              <a:spcBef>
                <a:spcPct val="0"/>
              </a:spcBef>
            </a:pPr>
            <a:r>
              <a:rPr lang="nl-NL" altLang="nl-NL" dirty="1">
                <a:ea typeface="MS PGothic" panose="020b0600070205080204" pitchFamily="34" charset="-128"/>
              </a:rPr>
              <a:t>“</a:t>
            </a:r>
            <a:r>
              <a:rPr lang="nl-NL" altLang="nl-NL" b="1" dirty="1"/>
              <a:t>Artikel 23. Ontbinding”</a:t>
            </a:r>
            <a:br>
              <a:rPr lang="nl-NL" altLang="nl-NL" b="1" dirty="1"/>
            </a:br>
            <a:r>
              <a:rPr lang="nl-NL" altLang="nl-NL" dirty="1"/>
              <a:t>23.8 Indien de Leverancier er niet in slaagt om de papierloze status voor alle clusters van Opdrachtgever te realiseren voor 1-1-2012, overeenkomstig de Functionele Specificaties, en/of indien op enig moment aannemelijk wordt dat Leverancier hierin niet tijdig zal slagen, dan kan Opdrachtgever te allen tijde tussentijds de Overeenkomst beëindigen met opgave van reden aan de Leverancier. In dat geval kan Leverancier jegens Opdrachtgever generlei aanspraak maken op kosten- of schadevergoedingen of andere betalingen. (…)”</a:t>
            </a:r>
          </a:p>
          <a:p>
            <a:r>
              <a:rPr lang="en-US" altLang="nl-NL" sz="2200" dirty="1"/>
              <a:t> </a:t>
            </a:r>
          </a:p>
          <a:p>
            <a:endParaRPr lang="en-US" altLang="nl-NL" sz="2200"/>
          </a:p>
        </p:txBody>
      </p:sp>
      <p:sp>
        <p:nvSpPr>
          <p:cNvPr id="39940" name="Slide Number Placeholder 3">
            <a:extLst>
              <a:ext uri="{FF2B5EF4-FFF2-40B4-BE49-F238E27FC236}">
                <a16:creationId xmlns:a16="http://schemas.microsoft.com/office/drawing/2014/main" id="{82FA9E16-9A66-4D13-B3C1-BDA07621F9F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A55F4B-40FD-407F-B3BD-4ADF7175DFD4}" type="slidenum">
              <a:rPr lang="en-GB" altLang="nl-NL" sz="1400"/>
              <a:t>33</a:t>
            </a:fl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78AFAE67-AFCB-4442-85A8-2972B83DB271}"/>
              </a:ext>
            </a:extLst>
          </p:cNvPr>
          <p:cNvSpPr>
            <a:spLocks noGrp="1" noChangeArrowheads="1"/>
          </p:cNvSpPr>
          <p:nvPr>
            <p:ph type="title"/>
          </p:nvPr>
        </p:nvSpPr>
        <p:spPr/>
        <p:txBody>
          <a:bodyPr>
            <a:normAutofit/>
          </a:bodyPr>
          <a:lstStyle/>
          <a:p>
            <a:r>
              <a:rPr lang="nl-NL" altLang="nl-NL" dirty="1"/>
              <a:t>Ontbinding</a:t>
            </a:r>
          </a:p>
        </p:txBody>
      </p:sp>
      <p:sp>
        <p:nvSpPr>
          <p:cNvPr id="40963" name="Tijdelijke aanduiding voor inhoud 2">
            <a:extLst>
              <a:ext uri="{FF2B5EF4-FFF2-40B4-BE49-F238E27FC236}">
                <a16:creationId xmlns:a16="http://schemas.microsoft.com/office/drawing/2014/main" id="{5D701651-A8D4-449B-94AE-744A3586FE2D}"/>
              </a:ext>
            </a:extLst>
          </p:cNvPr>
          <p:cNvSpPr>
            <a:spLocks noGrp="1" noChangeArrowheads="1"/>
          </p:cNvSpPr>
          <p:nvPr>
            <p:ph idx="1"/>
          </p:nvPr>
        </p:nvSpPr>
        <p:spPr>
          <a:xfrm>
            <a:off x="719403" y="1407329"/>
            <a:ext cx="10465163" cy="4525963"/>
          </a:xfrm>
        </p:spPr>
        <p:txBody>
          <a:bodyPr>
            <a:normAutofit/>
          </a:bodyPr>
          <a:lstStyle/>
          <a:p>
            <a:r>
              <a:rPr lang="nl-NL" altLang="nl-NL" sz="2600" dirty="1"/>
              <a:t>Art. 6:265 BW:</a:t>
            </a:r>
            <a:br>
              <a:rPr lang="nl-NL" altLang="nl-NL" sz="2600" dirty="1"/>
            </a:br>
            <a:r>
              <a:rPr lang="nl-NL" altLang="nl-NL" sz="2600" dirty="1"/>
              <a:t>“</a:t>
            </a:r>
            <a:r>
              <a:rPr lang="nl-NL" altLang="nl-NL" sz="2600" b="1" dirty="1"/>
              <a:t>1. </a:t>
            </a:r>
            <a:r>
              <a:rPr lang="nl-NL" altLang="nl-NL" sz="2600" dirty="1"/>
              <a:t>Iedere tekortkoming van een partij in de nakoming van een van haar verbintenissen geeft aan de wederpartij de bevoegdheid om de overeenkomst geheel of gedeeltelijk te ontbinden, tenzij de tekortkoming, gezien haar bijzondere aard of geringe betekenis, deze ontbinding met haar gevolgen niet rechtvaardigt. </a:t>
            </a:r>
          </a:p>
          <a:p>
            <a:r>
              <a:rPr lang="nl-NL" altLang="nl-NL" sz="2600" b="1" dirty="1"/>
              <a:t>2. </a:t>
            </a:r>
            <a:r>
              <a:rPr lang="nl-NL" altLang="nl-NL" sz="2600" dirty="1"/>
              <a:t>Voor zover nakoming niet blijvend of tijdelijk onmogelijk is, ontstaat de bevoegdheid tot ontbinding pas, wanneer de schuldenaar in verzuim is.” </a:t>
            </a:r>
          </a:p>
          <a:p>
            <a:endParaRPr lang="nl-NL" altLang="nl-NL" sz="2600"/>
          </a:p>
        </p:txBody>
      </p:sp>
      <p:sp>
        <p:nvSpPr>
          <p:cNvPr id="40964" name="Tijdelijke aanduiding voor dianummer 3">
            <a:extLst>
              <a:ext uri="{FF2B5EF4-FFF2-40B4-BE49-F238E27FC236}">
                <a16:creationId xmlns:a16="http://schemas.microsoft.com/office/drawing/2014/main" id="{BB38D53A-03CB-4711-BBF9-EBF50D490AB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63A6FF-883E-49B5-BC88-6416D7B61B18}" type="slidenum">
              <a:rPr lang="nl-NL" altLang="nl-NL" sz="1400"/>
              <a:t>34</a:t>
            </a:fld>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B42F9EB8-8475-4D33-8750-427FFC7755B4}"/>
              </a:ext>
            </a:extLst>
          </p:cNvPr>
          <p:cNvSpPr>
            <a:spLocks noGrp="1" noChangeArrowheads="1"/>
          </p:cNvSpPr>
          <p:nvPr>
            <p:ph type="title"/>
          </p:nvPr>
        </p:nvSpPr>
        <p:spPr>
          <a:xfrm>
            <a:off x="623392" y="274639"/>
            <a:ext cx="9697077" cy="1143000"/>
          </a:xfrm>
        </p:spPr>
        <p:txBody>
          <a:bodyPr/>
          <a:lstStyle/>
          <a:p>
            <a:r>
              <a:rPr lang="nl-NL" altLang="nl-NL" dirty="1"/>
              <a:t>Ontbinding</a:t>
            </a:r>
          </a:p>
        </p:txBody>
      </p:sp>
      <p:sp>
        <p:nvSpPr>
          <p:cNvPr id="41987" name="Tijdelijke aanduiding voor inhoud 2">
            <a:extLst>
              <a:ext uri="{FF2B5EF4-FFF2-40B4-BE49-F238E27FC236}">
                <a16:creationId xmlns:a16="http://schemas.microsoft.com/office/drawing/2014/main" id="{192317AE-BCD0-494F-BC4E-36F16EB87087}"/>
              </a:ext>
            </a:extLst>
          </p:cNvPr>
          <p:cNvSpPr>
            <a:spLocks noGrp="1" noChangeArrowheads="1"/>
          </p:cNvSpPr>
          <p:nvPr>
            <p:ph idx="1"/>
          </p:nvPr>
        </p:nvSpPr>
        <p:spPr>
          <a:xfrm>
            <a:off x="623392" y="1508787"/>
            <a:ext cx="10945216" cy="4281488"/>
          </a:xfrm>
        </p:spPr>
        <p:txBody>
          <a:bodyPr/>
          <a:lstStyle/>
          <a:p>
            <a:r>
              <a:rPr lang="nl-NL" altLang="nl-NL" sz="2600" dirty="1"/>
              <a:t>“Iedere tekortkoming”</a:t>
            </a:r>
            <a:br>
              <a:rPr lang="nl-NL" altLang="nl-NL" sz="2600" dirty="1"/>
            </a:br>
            <a:r>
              <a:rPr lang="nl-NL" altLang="nl-NL" sz="2600" dirty="1">
                <a:sym typeface="Wingdings" panose="05000000000000000000" pitchFamily="2" charset="2"/>
              </a:rPr>
              <a:t> geabstraheerd van wanprestatie;</a:t>
            </a:r>
            <a:br>
              <a:rPr lang="nl-NL" altLang="nl-NL" sz="2600" dirty="1">
                <a:sym typeface="Wingdings" panose="05000000000000000000" pitchFamily="2" charset="2"/>
              </a:rPr>
            </a:br>
            <a:r>
              <a:rPr lang="nl-NL" altLang="nl-NL" sz="2600" dirty="1">
                <a:sym typeface="Wingdings" panose="05000000000000000000" pitchFamily="2" charset="2"/>
              </a:rPr>
              <a:t> dus ook overmacht.</a:t>
            </a:r>
          </a:p>
          <a:p>
            <a:r>
              <a:rPr lang="nl-NL" altLang="nl-NL" sz="2600" dirty="1">
                <a:sym typeface="Wingdings" panose="05000000000000000000" pitchFamily="2" charset="2"/>
              </a:rPr>
              <a:t>“Iedere tekortkoming” = “ieder wissewasje”? </a:t>
            </a:r>
            <a:br>
              <a:rPr lang="nl-NL" altLang="nl-NL" sz="2600" dirty="1">
                <a:sym typeface="Wingdings" panose="05000000000000000000" pitchFamily="2" charset="2"/>
              </a:rPr>
            </a:br>
            <a:r>
              <a:rPr lang="nl-NL" altLang="nl-NL" sz="2600" dirty="1">
                <a:sym typeface="Wingdings" panose="05000000000000000000" pitchFamily="2" charset="2"/>
              </a:rPr>
              <a:t> vgl. Engels recht: condition vs warranty;</a:t>
            </a:r>
            <a:br>
              <a:rPr lang="nl-NL" altLang="nl-NL" sz="2600" dirty="1">
                <a:sym typeface="Wingdings" panose="05000000000000000000" pitchFamily="2" charset="2"/>
              </a:rPr>
            </a:br>
            <a:r>
              <a:rPr lang="nl-NL" altLang="nl-NL" sz="2600" dirty="1">
                <a:sym typeface="Wingdings" panose="05000000000000000000" pitchFamily="2" charset="2"/>
              </a:rPr>
              <a:t> wezenlijke tekortkoming/material breach? </a:t>
            </a:r>
            <a:br>
              <a:rPr lang="nl-NL" altLang="nl-NL" sz="2600" dirty="1">
                <a:sym typeface="Wingdings" panose="05000000000000000000" pitchFamily="2" charset="2"/>
              </a:rPr>
            </a:br>
            <a:r>
              <a:rPr lang="nl-NL" altLang="nl-NL" sz="2600" dirty="1">
                <a:sym typeface="Wingdings" panose="05000000000000000000" pitchFamily="2" charset="2"/>
              </a:rPr>
              <a:t> verzuimvereiste?  art. 6:265 lid 2 BW + </a:t>
            </a:r>
            <a:br>
              <a:rPr lang="nl-NL" altLang="nl-NL" sz="2600" dirty="1">
                <a:sym typeface="Wingdings" panose="05000000000000000000" pitchFamily="2" charset="2"/>
              </a:rPr>
            </a:br>
            <a:r>
              <a:rPr lang="nl-NL" altLang="nl-NL" sz="2600" dirty="1">
                <a:sym typeface="Wingdings" panose="05000000000000000000" pitchFamily="2" charset="2"/>
              </a:rPr>
              <a:t>HR 2 februari 2018, ECLI:NL:HR:2018:141, NJ 2018/98 (Goglio/SMQ).</a:t>
            </a:r>
          </a:p>
        </p:txBody>
      </p:sp>
      <p:pic>
        <p:nvPicPr>
          <p:cNvPr id="2" name="Picture 1">
            <a:extLst>
              <a:ext uri="{FF2B5EF4-FFF2-40B4-BE49-F238E27FC236}">
                <a16:creationId xmlns:a16="http://schemas.microsoft.com/office/drawing/2014/main" id="{04416EE4-1D45-4DEC-8CF3-2640847790A8}"/>
              </a:ext>
            </a:extLst>
          </p:cNvPr>
          <p:cNvPicPr>
            <a:picLocks noChangeAspect="1"/>
          </p:cNvPicPr>
          <p:nvPr/>
        </p:nvPicPr>
        <p:blipFill>
          <a:blip r:embed="rId2"/>
          <a:srcRect/>
          <a:stretch>
            <a:fillRect/>
          </a:stretch>
        </p:blipFill>
        <p:spPr>
          <a:xfrm>
            <a:off x="7440150" y="1316765"/>
            <a:ext cx="4227855" cy="1728192"/>
          </a:xfrm>
          <a:prstGeom prst="rec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242C9077-61F6-490D-9C71-FEC9E3F28996}"/>
              </a:ext>
            </a:extLst>
          </p:cNvPr>
          <p:cNvSpPr>
            <a:spLocks noGrp="1" noChangeArrowheads="1"/>
          </p:cNvSpPr>
          <p:nvPr>
            <p:ph type="title"/>
          </p:nvPr>
        </p:nvSpPr>
        <p:spPr>
          <a:xfrm>
            <a:off x="1981202" y="274639"/>
            <a:ext cx="6994525" cy="1143000"/>
          </a:xfrm>
        </p:spPr>
        <p:txBody>
          <a:bodyPr/>
          <a:lstStyle/>
          <a:p>
            <a:r>
              <a:rPr lang="nl-NL" altLang="nl-NL" dirty="1"/>
              <a:t>Ontbinding</a:t>
            </a:r>
          </a:p>
        </p:txBody>
      </p:sp>
      <p:sp>
        <p:nvSpPr>
          <p:cNvPr id="29699" name="Tijdelijke aanduiding voor inhoud 2">
            <a:extLst>
              <a:ext uri="{FF2B5EF4-FFF2-40B4-BE49-F238E27FC236}">
                <a16:creationId xmlns:a16="http://schemas.microsoft.com/office/drawing/2014/main" id="{1FE5C0D1-35A6-4F76-A410-0F6C142AE0D8}"/>
              </a:ext>
            </a:extLst>
          </p:cNvPr>
          <p:cNvSpPr>
            <a:spLocks noGrp="1" noChangeArrowheads="1"/>
          </p:cNvSpPr>
          <p:nvPr>
            <p:ph idx="1"/>
          </p:nvPr>
        </p:nvSpPr>
        <p:spPr>
          <a:xfrm>
            <a:off x="815413" y="1417639"/>
            <a:ext cx="10753195" cy="4281488"/>
          </a:xfrm>
        </p:spPr>
        <p:txBody>
          <a:bodyPr/>
          <a:lstStyle/>
          <a:p>
            <a:pPr>
              <a:defRPr/>
            </a:pPr>
            <a:r>
              <a:rPr lang="nl-NL" altLang="nl-NL" sz="2500" dirty="1">
                <a:sym typeface="Wingdings" panose="05000000000000000000" pitchFamily="2" charset="2"/>
              </a:rPr>
              <a:t>Proportionaliteit bij uitoefenen remedies?</a:t>
            </a:r>
            <a:endParaRPr lang="nl-NL" altLang="nl-NL" sz="2500"/>
          </a:p>
          <a:p>
            <a:pPr>
              <a:defRPr/>
            </a:pPr>
            <a:r>
              <a:rPr lang="nl-NL" altLang="nl-NL" sz="2500" dirty="1"/>
              <a:t>Nee, aldus HR in HR 22 oktober 1999, ECLI:NL:HR:1999:ZC2993, NJ 2000/208 (Twickler).</a:t>
            </a:r>
          </a:p>
          <a:p>
            <a:pPr>
              <a:defRPr/>
            </a:pPr>
            <a:r>
              <a:rPr lang="nl-NL" altLang="nl-NL" sz="2500" dirty="1"/>
              <a:t>Nee, aldus wederom HR in HR 4 februari 2000, ECLI:NL:HR:2000:AA4728, NJ 2000/562 m.nt. JBMV (Mol/Meijer).</a:t>
            </a:r>
          </a:p>
          <a:p>
            <a:pPr>
              <a:defRPr/>
            </a:pPr>
            <a:r>
              <a:rPr lang="nl-NL" altLang="nl-NL" sz="2500" dirty="1"/>
              <a:t>Beroep op de “tenzij” door schuldenaar, niet ambtshalve te toetsen. </a:t>
            </a:r>
          </a:p>
          <a:p>
            <a:pPr>
              <a:defRPr/>
            </a:pPr>
            <a:r>
              <a:rPr lang="nl-NL" altLang="nl-NL" sz="2500" dirty="1"/>
              <a:t>Geen uitzonderingspositie voor SPA.</a:t>
            </a:r>
          </a:p>
          <a:p>
            <a:pPr marL="0" indent="0">
              <a:buNone/>
              <a:defRPr/>
            </a:pPr>
            <a:endParaRPr lang="nl-NL" altLang="nl-NL" sz="25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6CB8D19A-C745-4D86-9769-FF2CAAA2662F}"/>
              </a:ext>
            </a:extLst>
          </p:cNvPr>
          <p:cNvSpPr>
            <a:spLocks noGrp="1" noChangeArrowheads="1"/>
          </p:cNvSpPr>
          <p:nvPr>
            <p:ph type="title"/>
          </p:nvPr>
        </p:nvSpPr>
        <p:spPr>
          <a:xfrm>
            <a:off x="623392" y="274639"/>
            <a:ext cx="9889099" cy="1143000"/>
          </a:xfrm>
        </p:spPr>
        <p:txBody>
          <a:bodyPr/>
          <a:lstStyle/>
          <a:p>
            <a:r>
              <a:rPr lang="nl-NL" altLang="nl-NL" dirty="1"/>
              <a:t>Ontbinding</a:t>
            </a:r>
          </a:p>
        </p:txBody>
      </p:sp>
      <p:sp>
        <p:nvSpPr>
          <p:cNvPr id="44035" name="Tijdelijke aanduiding voor inhoud 2">
            <a:extLst>
              <a:ext uri="{FF2B5EF4-FFF2-40B4-BE49-F238E27FC236}">
                <a16:creationId xmlns:a16="http://schemas.microsoft.com/office/drawing/2014/main" id="{A0DAB926-B41E-4DE4-ADEE-76605BF2FAD9}"/>
              </a:ext>
            </a:extLst>
          </p:cNvPr>
          <p:cNvSpPr>
            <a:spLocks noGrp="1" noChangeArrowheads="1"/>
          </p:cNvSpPr>
          <p:nvPr>
            <p:ph idx="1"/>
          </p:nvPr>
        </p:nvSpPr>
        <p:spPr>
          <a:xfrm>
            <a:off x="684758" y="1288256"/>
            <a:ext cx="10787839" cy="4281488"/>
          </a:xfrm>
        </p:spPr>
        <p:txBody>
          <a:bodyPr/>
          <a:lstStyle/>
          <a:p>
            <a:r>
              <a:rPr lang="nl-NL" altLang="nl-NL" sz="2600" dirty="1"/>
              <a:t>Hard and fast rules in huurland:</a:t>
            </a:r>
            <a:br>
              <a:rPr lang="nl-NL" altLang="nl-NL" sz="2600" dirty="1"/>
            </a:br>
            <a:r>
              <a:rPr lang="nl-NL" altLang="nl-NL" sz="2600" dirty="1"/>
              <a:t>- achterstand van 3 maanden;</a:t>
            </a:r>
            <a:br>
              <a:rPr lang="nl-NL" altLang="nl-NL" sz="2600" dirty="1"/>
            </a:br>
            <a:r>
              <a:rPr lang="nl-NL" altLang="nl-NL" sz="2600" dirty="1"/>
              <a:t>- herhaalde wanbetaling;</a:t>
            </a:r>
            <a:br>
              <a:rPr lang="nl-NL" altLang="nl-NL" sz="2600" dirty="1"/>
            </a:br>
            <a:r>
              <a:rPr lang="nl-NL" altLang="nl-NL" sz="2600" dirty="1"/>
              <a:t>- anders in beginsel geen ontbinding.</a:t>
            </a:r>
          </a:p>
          <a:p>
            <a:r>
              <a:rPr lang="nl-NL" altLang="nl-NL" sz="2600" dirty="1"/>
              <a:t>Huurrecht: ontbinding op instigatie verhuurder in principe alleen door rechter (art. 7:231 BW).</a:t>
            </a:r>
          </a:p>
          <a:p>
            <a:r>
              <a:rPr lang="nl-NL" altLang="nl-NL" sz="2600" dirty="1"/>
              <a:t>HR 28 september 2018, ECLI:NL:HR:2018:1810 (Eigen Haard):</a:t>
            </a:r>
            <a:br>
              <a:rPr lang="nl-NL" altLang="nl-NL" sz="2600" dirty="1"/>
            </a:br>
            <a:r>
              <a:rPr lang="nl-NL" altLang="nl-NL" sz="2600" dirty="1"/>
              <a:t>- handhaven regel “iedere tekortkoming”;</a:t>
            </a:r>
            <a:br>
              <a:rPr lang="nl-NL" altLang="nl-NL" sz="2600" dirty="1"/>
            </a:br>
            <a:r>
              <a:rPr lang="nl-NL" altLang="nl-NL" sz="2600" dirty="1"/>
              <a:t>- geen terughoudende omgangmet “tenzij”-formule.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ctrTitle"/>
          </p:nvPr>
        </p:nvSpPr>
        <p:spPr>
          <a:xfrm>
            <a:off x="719403" y="1"/>
            <a:ext cx="10363200" cy="1470025"/>
          </a:xfrm>
        </p:spPr>
        <p:txBody>
          <a:bodyPr/>
          <a:lstStyle/>
          <a:p>
            <a:r>
              <a:rPr lang="nl-NL" dirty="1"/>
              <a:t>Dank voor uw aandacht.</a:t>
            </a:r>
          </a:p>
        </p:txBody>
      </p:sp>
      <p:sp>
        <p:nvSpPr>
          <p:cNvPr id="3" name="Ondertitel 2"/>
          <p:cNvSpPr>
            <a:spLocks noGrp="1"/>
          </p:cNvSpPr>
          <p:nvPr>
            <p:ph type="subTitle" idx="1"/>
          </p:nvPr>
        </p:nvSpPr>
        <p:spPr>
          <a:xfrm>
            <a:off x="431371" y="4005064"/>
            <a:ext cx="8534400" cy="1752600"/>
          </a:xfrm>
        </p:spPr>
        <p:txBody>
          <a:bodyPr>
            <a:normAutofit lnSpcReduction="10000"/>
          </a:bodyPr>
          <a:lstStyle/>
          <a:p>
            <a:pPr algn="l"/>
            <a:r>
              <a:rPr lang="nl-NL" dirty="1"/>
              <a:t>Jan Spanjaard</a:t>
            </a:r>
          </a:p>
          <a:p>
            <a:pPr algn="l"/>
            <a:r>
              <a:rPr lang="nl-NL" dirty="1"/>
              <a:t>facily LAW advocatuur</a:t>
            </a:r>
          </a:p>
          <a:p>
            <a:pPr algn="l"/>
            <a:r>
              <a:rPr lang="nl-NL" dirty="1"/>
              <a:t>085-2101112</a:t>
            </a:r>
          </a:p>
          <a:p>
            <a:pPr algn="l"/>
            <a:r>
              <a:rPr lang="nl-NL" dirty="1"/>
              <a:t>jan.spanjaard@facilylaw.com</a:t>
            </a:r>
          </a:p>
        </p:txBody>
      </p:sp>
      <p:pic>
        <p:nvPicPr>
          <p:cNvPr id="4" name="Picture 3">
            <a:extLst>
              <a:ext uri="{FF2B5EF4-FFF2-40B4-BE49-F238E27FC236}">
                <a16:creationId xmlns:a16="http://schemas.microsoft.com/office/drawing/2014/main" id="{A581D2CD-A138-45FB-84DB-B8C298E17BA9}"/>
              </a:ext>
            </a:extLst>
          </p:cNvPr>
          <p:cNvPicPr>
            <a:picLocks noChangeAspect="1"/>
          </p:cNvPicPr>
          <p:nvPr/>
        </p:nvPicPr>
        <p:blipFill>
          <a:blip r:embed="rId2"/>
          <a:srcRect/>
          <a:stretch>
            <a:fillRect/>
          </a:stretch>
        </p:blipFill>
        <p:spPr>
          <a:xfrm>
            <a:off x="5807969" y="1333949"/>
            <a:ext cx="4178265" cy="4190103"/>
          </a:xfrm>
          <a:prstGeom prst="rect"/>
        </p:spPr>
      </p:pic>
    </p:spTree>
    <p:extLst>
      <p:ext uri="{BB962C8B-B14F-4D97-AF65-F5344CB8AC3E}">
        <p14:creationId xmlns:p14="http://schemas.microsoft.com/office/powerpoint/2010/main" val="702335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275F9-AB1C-4D22-8060-4650F266A5A6}"/>
              </a:ext>
            </a:extLst>
          </p:cNvPr>
          <p:cNvSpPr>
            <a:spLocks noGrp="1"/>
          </p:cNvSpPr>
          <p:nvPr>
            <p:ph type="title"/>
          </p:nvPr>
        </p:nvSpPr>
        <p:spPr/>
        <p:txBody>
          <a:bodyPr/>
          <a:lstStyle/>
          <a:p>
            <a:r>
              <a:rPr lang="nl-NL" dirty="1"/>
              <a:t>Van geval tot geval</a:t>
            </a:r>
          </a:p>
        </p:txBody>
      </p:sp>
      <p:sp>
        <p:nvSpPr>
          <p:cNvPr id="3" name="Tijdelijke aanduiding voor inhoud 2">
            <a:extLst>
              <a:ext uri="{FF2B5EF4-FFF2-40B4-BE49-F238E27FC236}">
                <a16:creationId xmlns:a16="http://schemas.microsoft.com/office/drawing/2014/main" id="{A63EC8E2-5B4C-4F2E-B806-54EDF1760B6D}"/>
              </a:ext>
            </a:extLst>
          </p:cNvPr>
          <p:cNvSpPr>
            <a:spLocks noGrp="1"/>
          </p:cNvSpPr>
          <p:nvPr>
            <p:ph idx="1"/>
          </p:nvPr>
        </p:nvSpPr>
        <p:spPr/>
        <p:txBody>
          <a:bodyPr>
            <a:normAutofit lnSpcReduction="10000"/>
          </a:bodyPr>
          <a:lstStyle/>
          <a:p>
            <a:r>
              <a:rPr lang="nl-NL" dirty="1"/>
              <a:t>Heel streng: algemene voorwaarden.</a:t>
            </a:r>
          </a:p>
          <a:p>
            <a:r>
              <a:rPr lang="nl-NL" dirty="1"/>
              <a:t>Toepasselijkheid volgt de regels van de wilsvertrouwensleer zonder uitzondering voor verstrekkende bedingen als exoneratieclausules. Zie HR 9 oktober 2015, ECLI:NL:HR:2015:3013, NJ 2015/442 (MeeGaa/Van den Bos); HR 21 september 2007, ECLI:NL:HR:2007:BA9610, NJ 2009/50 (Ammerlaan/Enthoven); HR 1 juli 1993, ECLI:NL:HR:1993:ZC1033, NJ 1993/688 (Bouma/Cavo) en HR 20 november 1981, NJ 1982/517 (Holleman/De Klerk). </a:t>
            </a:r>
          </a:p>
          <a:p>
            <a:r>
              <a:rPr lang="nl-NL" dirty="1"/>
              <a:t>In de internationale handel is oplettendheid wederpartij volgens het BW (en de Hoge Raad) eveneens vereist: HR 2 februari 2001, NJ 2001/ 200 (Petermann/Frans Maas). </a:t>
            </a:r>
          </a:p>
        </p:txBody>
      </p:sp>
      <p:sp>
        <p:nvSpPr>
          <p:cNvPr id="4" name="Tijdelijke aanduiding voor dianummer 3">
            <a:extLst>
              <a:ext uri="{FF2B5EF4-FFF2-40B4-BE49-F238E27FC236}">
                <a16:creationId xmlns:a16="http://schemas.microsoft.com/office/drawing/2014/main" id="{CC1AD73F-92BC-4103-AF36-36E4F9492CB8}"/>
              </a:ext>
            </a:extLst>
          </p:cNvPr>
          <p:cNvSpPr>
            <a:spLocks noGrp="1"/>
          </p:cNvSpPr>
          <p:nvPr>
            <p:ph type="sldNum" sz="quarter" idx="12"/>
          </p:nvPr>
        </p:nvSpPr>
        <p:spPr/>
        <p:txBody>
          <a:bodyPr/>
          <a:lstStyle/>
          <a:p>
            <a:fld id="{1379A8D7-F7EA-4241-91BB-5C98878980F4}" type="slidenum">
              <a:rPr lang="nl-NL" smtClean="0"/>
              <a:t>4</a:t>
            </a:fld>
            <a:endParaRPr lang="nl-NL"/>
          </a:p>
        </p:txBody>
      </p:sp>
    </p:spTree>
    <p:extLst>
      <p:ext uri="{BB962C8B-B14F-4D97-AF65-F5344CB8AC3E}">
        <p14:creationId xmlns:p14="http://schemas.microsoft.com/office/powerpoint/2010/main" val="2509104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2EAF9-1579-4E91-BA1D-5C33B4C41120}"/>
              </a:ext>
            </a:extLst>
          </p:cNvPr>
          <p:cNvSpPr>
            <a:spLocks noGrp="1"/>
          </p:cNvSpPr>
          <p:nvPr>
            <p:ph type="title"/>
          </p:nvPr>
        </p:nvSpPr>
        <p:spPr/>
        <p:txBody>
          <a:bodyPr>
            <a:normAutofit/>
          </a:bodyPr>
          <a:lstStyle/>
          <a:p>
            <a:r>
              <a:rPr lang="nl-NL" altLang="nl-NL" dirty="1"/>
              <a:t>Is een rechtshandeling tot stand gekomen?</a:t>
            </a:r>
            <a:endParaRPr lang="nl-NL"/>
          </a:p>
        </p:txBody>
      </p:sp>
      <p:sp>
        <p:nvSpPr>
          <p:cNvPr id="3" name="Tijdelijke aanduiding voor inhoud 2">
            <a:extLst>
              <a:ext uri="{FF2B5EF4-FFF2-40B4-BE49-F238E27FC236}">
                <a16:creationId xmlns:a16="http://schemas.microsoft.com/office/drawing/2014/main" id="{5E7D4CAB-004C-4DB5-943F-F5CFAA1CE94D}"/>
              </a:ext>
            </a:extLst>
          </p:cNvPr>
          <p:cNvSpPr>
            <a:spLocks noGrp="1"/>
          </p:cNvSpPr>
          <p:nvPr>
            <p:ph idx="1"/>
          </p:nvPr>
        </p:nvSpPr>
        <p:spPr/>
        <p:txBody>
          <a:bodyPr>
            <a:normAutofit fontScale="92500" lnSpcReduction="10000"/>
          </a:bodyPr>
          <a:lstStyle/>
          <a:p>
            <a:r>
              <a:rPr lang="en-US" altLang="nl-NL" dirty="1"/>
              <a:t>HR 23 november 2018, ECLI:NL:HR:2018:2170 (Bogra):</a:t>
            </a:r>
            <a:br>
              <a:rPr lang="en-US" altLang="nl-NL" dirty="1"/>
            </a:br>
            <a:r>
              <a:rPr lang="en-US" altLang="nl-NL" dirty="1"/>
              <a:t>wanneer mag gerechtvaardigd worden vertrouwd op acceptatie door een werknemer van gewijzigde arbeidsvoorwaarden? </a:t>
            </a:r>
            <a:r>
              <a:rPr lang="nl-NL" altLang="nl-NL" dirty="1"/>
              <a:t> </a:t>
            </a:r>
          </a:p>
          <a:p>
            <a:r>
              <a:rPr lang="nl-NL" altLang="nl-NL" dirty="1"/>
              <a:t>Hof: uit feit dat wn gewijzigde werkzaamheden is gaan uitvoeren blijkt instemming. </a:t>
            </a:r>
          </a:p>
          <a:p>
            <a:r>
              <a:rPr lang="nl-NL" dirty="1"/>
              <a:t>Hoge Raad formuleert het simpel: </a:t>
            </a:r>
            <a:br>
              <a:rPr lang="nl-NL" dirty="1"/>
            </a:br>
            <a:r>
              <a:rPr lang="nl-NL" altLang="nl-NL" dirty="1"/>
              <a:t>“Een werkgever mag pas erop vertrouwen dat een werknemer een functie heeft aanvaard die voor die werknemer een verslechtering van zijn arbeidsvoorwaarden meebrengt, indien op grond van verklaringen of gedragingen van de werknemer mag worden aangenomen dat deze welbewust met die nieuwe functie heeft ingestemd (vgl. HR 12 februari 2010, ECLI:NL:HR:2010:BK3570).”</a:t>
            </a:r>
          </a:p>
          <a:p>
            <a:endParaRPr lang="nl-NL"/>
          </a:p>
        </p:txBody>
      </p:sp>
      <p:sp>
        <p:nvSpPr>
          <p:cNvPr id="4" name="Tijdelijke aanduiding voor dianummer 3">
            <a:extLst>
              <a:ext uri="{FF2B5EF4-FFF2-40B4-BE49-F238E27FC236}">
                <a16:creationId xmlns:a16="http://schemas.microsoft.com/office/drawing/2014/main" id="{39FCE38F-32E0-4E7B-AD49-7757A2B8955D}"/>
              </a:ext>
            </a:extLst>
          </p:cNvPr>
          <p:cNvSpPr>
            <a:spLocks noGrp="1"/>
          </p:cNvSpPr>
          <p:nvPr>
            <p:ph type="sldNum" sz="quarter" idx="12"/>
          </p:nvPr>
        </p:nvSpPr>
        <p:spPr/>
        <p:txBody>
          <a:bodyPr/>
          <a:lstStyle/>
          <a:p>
            <a:fld id="{1379A8D7-F7EA-4241-91BB-5C98878980F4}" type="slidenum">
              <a:rPr lang="nl-NL" smtClean="0"/>
              <a:t>5</a:t>
            </a:fld>
            <a:endParaRPr lang="nl-NL"/>
          </a:p>
        </p:txBody>
      </p:sp>
    </p:spTree>
    <p:extLst>
      <p:ext uri="{BB962C8B-B14F-4D97-AF65-F5344CB8AC3E}">
        <p14:creationId xmlns:p14="http://schemas.microsoft.com/office/powerpoint/2010/main" val="2925199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BFD60BA4-D8BD-4B41-A65E-E79848463C93}"/>
              </a:ext>
            </a:extLst>
          </p:cNvPr>
          <p:cNvSpPr>
            <a:spLocks noGrp="1" noChangeArrowheads="1"/>
          </p:cNvSpPr>
          <p:nvPr>
            <p:ph type="title"/>
          </p:nvPr>
        </p:nvSpPr>
        <p:spPr/>
        <p:txBody>
          <a:bodyPr>
            <a:normAutofit/>
          </a:bodyPr>
          <a:lstStyle/>
          <a:p>
            <a:r>
              <a:rPr lang="nl-NL" altLang="nl-NL" dirty="1"/>
              <a:t>Hoogslapers</a:t>
            </a:r>
          </a:p>
        </p:txBody>
      </p:sp>
      <p:sp>
        <p:nvSpPr>
          <p:cNvPr id="14339" name="Tijdelijke aanduiding voor inhoud 2">
            <a:extLst>
              <a:ext uri="{FF2B5EF4-FFF2-40B4-BE49-F238E27FC236}">
                <a16:creationId xmlns:a16="http://schemas.microsoft.com/office/drawing/2014/main" id="{96391AB4-B73A-4CC1-9A84-032D4307C0CD}"/>
              </a:ext>
            </a:extLst>
          </p:cNvPr>
          <p:cNvSpPr>
            <a:spLocks noGrp="1" noChangeArrowheads="1"/>
          </p:cNvSpPr>
          <p:nvPr>
            <p:ph idx="1"/>
          </p:nvPr>
        </p:nvSpPr>
        <p:spPr>
          <a:xfrm>
            <a:off x="335360" y="1399835"/>
            <a:ext cx="10972800" cy="4525963"/>
          </a:xfrm>
        </p:spPr>
        <p:txBody>
          <a:bodyPr>
            <a:normAutofit/>
          </a:bodyPr>
          <a:lstStyle/>
          <a:p>
            <a:r>
              <a:rPr lang="nl-NL" altLang="nl-NL" sz="3200" dirty="1"/>
              <a:t>Vzr Rb Zeeland-West-Brabant 2 oktober 2017, ECLI:NL:RBZWB:2017:6239 (Stichting AMC/Leen Bakker):</a:t>
            </a:r>
            <a:br>
              <a:rPr lang="nl-NL" altLang="nl-NL" sz="3200" dirty="1"/>
            </a:br>
            <a:r>
              <a:rPr lang="nl-NL" altLang="nl-NL" sz="3200" dirty="1"/>
              <a:t>“gemiddeld geïnformeerde consument, die zich heeft georiënteerd op aankoop hoogslaper”.</a:t>
            </a:r>
          </a:p>
          <a:p>
            <a:r>
              <a:rPr lang="nl-NL" altLang="nl-NL" sz="3200" dirty="1"/>
              <a:t>Zie ook: Hof Den Bosch 22 januari 2008, ECLI:NL:GHSHE:2008:BC2420 (Postwanorder/Otto). </a:t>
            </a:r>
          </a:p>
        </p:txBody>
      </p:sp>
      <p:sp>
        <p:nvSpPr>
          <p:cNvPr id="14340" name="Tijdelijke aanduiding voor dianummer 3">
            <a:extLst>
              <a:ext uri="{FF2B5EF4-FFF2-40B4-BE49-F238E27FC236}">
                <a16:creationId xmlns:a16="http://schemas.microsoft.com/office/drawing/2014/main" id="{386AE646-4CCA-411C-B56C-3976146A168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fontAlgn="base" eaLnBrk="0" hangingPunct="0">
              <a:spcBef>
                <a:spcPct val="0"/>
              </a:spcBef>
              <a:spcAft>
                <a:spcPct val="0"/>
              </a:spcAft>
              <a:defRPr>
                <a:solidFill>
                  <a:schemeClr val="tx1"/>
                </a:solidFill>
                <a:latin typeface="Arial" panose="020b0604020202020204" pitchFamily="34" charset="0"/>
              </a:defRPr>
            </a:lvl6pPr>
            <a:lvl7pPr marL="2971726" indent="-228594" fontAlgn="base" eaLnBrk="0" hangingPunct="0">
              <a:spcBef>
                <a:spcPct val="0"/>
              </a:spcBef>
              <a:spcAft>
                <a:spcPct val="0"/>
              </a:spcAft>
              <a:defRPr>
                <a:solidFill>
                  <a:schemeClr val="tx1"/>
                </a:solidFill>
                <a:latin typeface="Arial" panose="020b0604020202020204" pitchFamily="34" charset="0"/>
              </a:defRPr>
            </a:lvl7pPr>
            <a:lvl8pPr marL="3428914" indent="-228594" fontAlgn="base" eaLnBrk="0" hangingPunct="0">
              <a:spcBef>
                <a:spcPct val="0"/>
              </a:spcBef>
              <a:spcAft>
                <a:spcPct val="0"/>
              </a:spcAft>
              <a:defRPr>
                <a:solidFill>
                  <a:schemeClr val="tx1"/>
                </a:solidFill>
                <a:latin typeface="Arial" panose="020b0604020202020204" pitchFamily="34" charset="0"/>
              </a:defRPr>
            </a:lvl8pPr>
            <a:lvl9pPr marL="3886103" indent="-228594" fontAlgn="base" eaLnBrk="0" hangingPunct="0">
              <a:spcBef>
                <a:spcPct val="0"/>
              </a:spcBef>
              <a:spcAft>
                <a:spcPct val="0"/>
              </a:spcAft>
              <a:defRPr>
                <a:solidFill>
                  <a:schemeClr val="tx1"/>
                </a:solidFill>
                <a:latin typeface="Arial" panose="020b0604020202020204" pitchFamily="34" charset="0"/>
              </a:defRPr>
            </a:lvl9pPr>
          </a:lstStyle>
          <a:p>
            <a:fld id="{421BC718-A25B-487F-A29E-5CFABF756939}" type="slidenum">
              <a:rPr lang="nl-NL" altLang="nl-NL" smtClean="0"/>
              <a:t>6</a:t>
            </a:fld>
            <a:endParaRPr lang="nl-NL" alt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6C374971-68D2-4669-A658-EF9F40B952B2}"/>
              </a:ext>
            </a:extLst>
          </p:cNvPr>
          <p:cNvSpPr>
            <a:spLocks noGrp="1" noChangeArrowheads="1"/>
          </p:cNvSpPr>
          <p:nvPr>
            <p:ph type="title"/>
          </p:nvPr>
        </p:nvSpPr>
        <p:spPr/>
        <p:txBody>
          <a:bodyPr>
            <a:normAutofit/>
          </a:bodyPr>
          <a:lstStyle/>
          <a:p>
            <a:r>
              <a:rPr lang="nl-NL" altLang="nl-NL" dirty="1"/>
              <a:t>Postcodeloterijmiljoenenjacht</a:t>
            </a:r>
          </a:p>
        </p:txBody>
      </p:sp>
      <p:sp>
        <p:nvSpPr>
          <p:cNvPr id="15363" name="Tijdelijke aanduiding voor inhoud 2">
            <a:extLst>
              <a:ext uri="{FF2B5EF4-FFF2-40B4-BE49-F238E27FC236}">
                <a16:creationId xmlns:a16="http://schemas.microsoft.com/office/drawing/2014/main" id="{A687E854-D3AE-4385-8D32-20C7A300C371}"/>
              </a:ext>
            </a:extLst>
          </p:cNvPr>
          <p:cNvSpPr>
            <a:spLocks noGrp="1" noChangeArrowheads="1"/>
          </p:cNvSpPr>
          <p:nvPr>
            <p:ph idx="1"/>
          </p:nvPr>
        </p:nvSpPr>
        <p:spPr/>
        <p:txBody>
          <a:bodyPr>
            <a:normAutofit/>
          </a:bodyPr>
          <a:lstStyle/>
          <a:p>
            <a:r>
              <a:rPr lang="nl-NL" altLang="nl-NL" sz="3200" dirty="1"/>
              <a:t>Hof Amsterdam 19 februari 2019, ECLI:NL:GHAMS:2019:453(Van den Hurk/Endemol):</a:t>
            </a:r>
            <a:br>
              <a:rPr lang="nl-NL" altLang="nl-NL" sz="3200" dirty="1"/>
            </a:br>
            <a:r>
              <a:rPr lang="nl-NL" altLang="nl-NL" sz="3200" dirty="1"/>
              <a:t>- gebondenheid aan spelregels;</a:t>
            </a:r>
            <a:br>
              <a:rPr lang="nl-NL" altLang="nl-NL" sz="3200" dirty="1"/>
            </a:br>
            <a:r>
              <a:rPr lang="nl-NL" altLang="nl-NL" sz="3200" dirty="1"/>
              <a:t>- kleuring art. 3:35 en 3:37 lid 1 BW. </a:t>
            </a:r>
          </a:p>
        </p:txBody>
      </p:sp>
      <p:sp>
        <p:nvSpPr>
          <p:cNvPr id="15364" name="Tijdelijke aanduiding voor dianummer 3">
            <a:extLst>
              <a:ext uri="{FF2B5EF4-FFF2-40B4-BE49-F238E27FC236}">
                <a16:creationId xmlns:a16="http://schemas.microsoft.com/office/drawing/2014/main" id="{4F689CCA-2F61-49E4-AF34-C854D2DDB40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fontAlgn="base" eaLnBrk="0" hangingPunct="0">
              <a:spcBef>
                <a:spcPct val="0"/>
              </a:spcBef>
              <a:spcAft>
                <a:spcPct val="0"/>
              </a:spcAft>
              <a:defRPr>
                <a:solidFill>
                  <a:schemeClr val="tx1"/>
                </a:solidFill>
                <a:latin typeface="Arial" panose="020b0604020202020204" pitchFamily="34" charset="0"/>
              </a:defRPr>
            </a:lvl6pPr>
            <a:lvl7pPr marL="2971726" indent="-228594" fontAlgn="base" eaLnBrk="0" hangingPunct="0">
              <a:spcBef>
                <a:spcPct val="0"/>
              </a:spcBef>
              <a:spcAft>
                <a:spcPct val="0"/>
              </a:spcAft>
              <a:defRPr>
                <a:solidFill>
                  <a:schemeClr val="tx1"/>
                </a:solidFill>
                <a:latin typeface="Arial" panose="020b0604020202020204" pitchFamily="34" charset="0"/>
              </a:defRPr>
            </a:lvl7pPr>
            <a:lvl8pPr marL="3428914" indent="-228594" fontAlgn="base" eaLnBrk="0" hangingPunct="0">
              <a:spcBef>
                <a:spcPct val="0"/>
              </a:spcBef>
              <a:spcAft>
                <a:spcPct val="0"/>
              </a:spcAft>
              <a:defRPr>
                <a:solidFill>
                  <a:schemeClr val="tx1"/>
                </a:solidFill>
                <a:latin typeface="Arial" panose="020b0604020202020204" pitchFamily="34" charset="0"/>
              </a:defRPr>
            </a:lvl8pPr>
            <a:lvl9pPr marL="3886103" indent="-228594" fontAlgn="base" eaLnBrk="0" hangingPunct="0">
              <a:spcBef>
                <a:spcPct val="0"/>
              </a:spcBef>
              <a:spcAft>
                <a:spcPct val="0"/>
              </a:spcAft>
              <a:defRPr>
                <a:solidFill>
                  <a:schemeClr val="tx1"/>
                </a:solidFill>
                <a:latin typeface="Arial" panose="020b0604020202020204" pitchFamily="34" charset="0"/>
              </a:defRPr>
            </a:lvl9pPr>
          </a:lstStyle>
          <a:p>
            <a:fld id="{26D6B647-4CBE-4826-A484-CC92D4F91608}" type="slidenum">
              <a:rPr lang="nl-NL" altLang="nl-NL" smtClean="0"/>
              <a:t>7</a:t>
            </a:fld>
            <a:endParaRPr lang="nl-NL" alt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1EEF4C0D-3B94-4C8B-920F-7BA396BBCEE1}"/>
              </a:ext>
            </a:extLst>
          </p:cNvPr>
          <p:cNvSpPr>
            <a:spLocks noGrp="1" noChangeArrowheads="1"/>
          </p:cNvSpPr>
          <p:nvPr>
            <p:ph type="title"/>
          </p:nvPr>
        </p:nvSpPr>
        <p:spPr/>
        <p:txBody>
          <a:bodyPr>
            <a:normAutofit/>
          </a:bodyPr>
          <a:lstStyle/>
          <a:p>
            <a:r>
              <a:rPr lang="nl-NL" altLang="nl-NL" dirty="1"/>
              <a:t>Eigen naam of andermans naam? </a:t>
            </a:r>
          </a:p>
        </p:txBody>
      </p:sp>
      <p:sp>
        <p:nvSpPr>
          <p:cNvPr id="16387" name="Tijdelijke aanduiding voor inhoud 2">
            <a:extLst>
              <a:ext uri="{FF2B5EF4-FFF2-40B4-BE49-F238E27FC236}">
                <a16:creationId xmlns:a16="http://schemas.microsoft.com/office/drawing/2014/main" id="{B49CBD70-3656-4945-A003-233C040C75B4}"/>
              </a:ext>
            </a:extLst>
          </p:cNvPr>
          <p:cNvSpPr>
            <a:spLocks noGrp="1" noChangeArrowheads="1"/>
          </p:cNvSpPr>
          <p:nvPr>
            <p:ph idx="1"/>
          </p:nvPr>
        </p:nvSpPr>
        <p:spPr/>
        <p:txBody>
          <a:bodyPr/>
          <a:lstStyle/>
          <a:p>
            <a:r>
              <a:rPr lang="nl-NL" altLang="nl-NL" sz="2600" dirty="1"/>
              <a:t>Kribbebijter-criterium.</a:t>
            </a:r>
          </a:p>
          <a:p>
            <a:r>
              <a:rPr lang="nl-NL" altLang="nl-NL" sz="2600" dirty="1"/>
              <a:t>HR 30 november 2018, ECLI:NL:2018:2217 (Unisphere): </a:t>
            </a:r>
            <a:br>
              <a:rPr lang="nl-NL" altLang="nl-NL" sz="2600" dirty="1"/>
            </a:br>
            <a:r>
              <a:rPr lang="nl-NL" altLang="nl-NL" sz="2600" dirty="1"/>
              <a:t>“Het antwoord op de vraag of [betrokkene 4] bij het maken van borgstellingsafspraken als vertegenwoordiger van Unisphere heeft gehandeld, is afhankelijk van hetgeen [betrokkene 4] en [betrokkene 3] daaromtrent jegens elkaar hebben verklaard en over en weer uit elkaars verklaringen en gedragingen mochten afleiden (HR 11 maart 1977, ECLI:NL:HR:1977:AC1877 (Kribbebijter) en HR 28 november 2014, ECLI:NL:HR:2014:3460).”</a:t>
            </a:r>
          </a:p>
        </p:txBody>
      </p:sp>
      <p:sp>
        <p:nvSpPr>
          <p:cNvPr id="16388" name="Tijdelijke aanduiding voor dianummer 3">
            <a:extLst>
              <a:ext uri="{FF2B5EF4-FFF2-40B4-BE49-F238E27FC236}">
                <a16:creationId xmlns:a16="http://schemas.microsoft.com/office/drawing/2014/main" id="{2D07BE39-5F5C-4338-908B-B106BF42DA3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fontAlgn="base" eaLnBrk="0" hangingPunct="0">
              <a:spcBef>
                <a:spcPct val="0"/>
              </a:spcBef>
              <a:spcAft>
                <a:spcPct val="0"/>
              </a:spcAft>
              <a:defRPr>
                <a:solidFill>
                  <a:schemeClr val="tx1"/>
                </a:solidFill>
                <a:latin typeface="Arial" panose="020b0604020202020204" pitchFamily="34" charset="0"/>
              </a:defRPr>
            </a:lvl6pPr>
            <a:lvl7pPr marL="2971726" indent="-228594" fontAlgn="base" eaLnBrk="0" hangingPunct="0">
              <a:spcBef>
                <a:spcPct val="0"/>
              </a:spcBef>
              <a:spcAft>
                <a:spcPct val="0"/>
              </a:spcAft>
              <a:defRPr>
                <a:solidFill>
                  <a:schemeClr val="tx1"/>
                </a:solidFill>
                <a:latin typeface="Arial" panose="020b0604020202020204" pitchFamily="34" charset="0"/>
              </a:defRPr>
            </a:lvl7pPr>
            <a:lvl8pPr marL="3428914" indent="-228594" fontAlgn="base" eaLnBrk="0" hangingPunct="0">
              <a:spcBef>
                <a:spcPct val="0"/>
              </a:spcBef>
              <a:spcAft>
                <a:spcPct val="0"/>
              </a:spcAft>
              <a:defRPr>
                <a:solidFill>
                  <a:schemeClr val="tx1"/>
                </a:solidFill>
                <a:latin typeface="Arial" panose="020b0604020202020204" pitchFamily="34" charset="0"/>
              </a:defRPr>
            </a:lvl8pPr>
            <a:lvl9pPr marL="3886103" indent="-228594" fontAlgn="base" eaLnBrk="0" hangingPunct="0">
              <a:spcBef>
                <a:spcPct val="0"/>
              </a:spcBef>
              <a:spcAft>
                <a:spcPct val="0"/>
              </a:spcAft>
              <a:defRPr>
                <a:solidFill>
                  <a:schemeClr val="tx1"/>
                </a:solidFill>
                <a:latin typeface="Arial" panose="020b0604020202020204" pitchFamily="34" charset="0"/>
              </a:defRPr>
            </a:lvl9pPr>
          </a:lstStyle>
          <a:p>
            <a:fld id="{989526DE-ACF1-446E-9E87-789E01880500}" type="slidenum">
              <a:rPr lang="nl-NL" altLang="nl-NL" smtClean="0"/>
              <a:t>8</a:t>
            </a:fld>
            <a:endParaRPr lang="nl-NL" alt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83539E0-5E2F-4125-BD3E-84D8189A9FED}"/>
              </a:ext>
            </a:extLst>
          </p:cNvPr>
          <p:cNvSpPr>
            <a:spLocks noGrp="1" noChangeArrowheads="1"/>
          </p:cNvSpPr>
          <p:nvPr>
            <p:ph type="title"/>
          </p:nvPr>
        </p:nvSpPr>
        <p:spPr/>
        <p:txBody>
          <a:bodyPr>
            <a:normAutofit/>
          </a:bodyPr>
          <a:lstStyle/>
          <a:p>
            <a:r>
              <a:rPr lang="nl-NL" altLang="nl-NL" dirty="1"/>
              <a:t>Uitleg (1)</a:t>
            </a:r>
            <a:endParaRPr lang="en-US" altLang="nl-NL"/>
          </a:p>
        </p:txBody>
      </p:sp>
      <p:sp>
        <p:nvSpPr>
          <p:cNvPr id="3" name="Content Placeholder 2">
            <a:extLst>
              <a:ext uri="{FF2B5EF4-FFF2-40B4-BE49-F238E27FC236}">
                <a16:creationId xmlns:a16="http://schemas.microsoft.com/office/drawing/2014/main" id="{2BAFED3C-6CCF-4A0F-89F9-C167AA4B532C}"/>
              </a:ext>
            </a:extLst>
          </p:cNvPr>
          <p:cNvSpPr>
            <a:spLocks noGrp="1"/>
          </p:cNvSpPr>
          <p:nvPr>
            <p:ph idx="1"/>
          </p:nvPr>
        </p:nvSpPr>
        <p:spPr>
          <a:xfrm>
            <a:off x="838200" y="1385456"/>
            <a:ext cx="9645448" cy="5472545"/>
          </a:xfrm>
        </p:spPr>
        <p:txBody>
          <a:bodyPr/>
          <a:lstStyle/>
          <a:p>
            <a:pPr>
              <a:lnSpc>
                <a:spcPts val="2400"/>
              </a:lnSpc>
              <a:defRPr/>
            </a:pPr>
            <a:r>
              <a:rPr lang="nl-NL" sz="2200" dirty="1">
                <a:latin typeface="Korolev Light"/>
                <a:ea typeface="Verdana" panose="020b0604030504040204" pitchFamily="34" charset="0"/>
                <a:cs typeface="Verdana" panose="020b0604030504040204" pitchFamily="34" charset="0"/>
              </a:rPr>
              <a:t>Uitleg rechtshandelingen: Haviltex blijft uitgangspunt: </a:t>
            </a:r>
          </a:p>
          <a:p>
            <a:pPr marL="271456" indent="-271456">
              <a:lnSpc>
                <a:spcPts val="2400"/>
              </a:lnSpc>
              <a:buNone/>
              <a:defRPr/>
            </a:pPr>
            <a:r>
              <a:rPr lang="nl-NL" sz="2200" dirty="1">
                <a:latin typeface="Korolev Light"/>
                <a:ea typeface="Verdana" panose="020b0604030504040204" pitchFamily="34" charset="0"/>
                <a:cs typeface="Verdana" panose="020b0604030504040204" pitchFamily="34" charset="0"/>
              </a:rPr>
              <a:t>	“De vraag hoe in een schriftelijk contract de verhouding van pp. is geregeld en of dit contract een leemte laat die moet worden aangevuld, kan niet worden beantwoord op grond van alleen maar een taalkundige uitleg van de bepalingen van dat contract. Voor de beantwoording van die vraag komt het immers aan op de zin die pp. in de gegeven omstandigheden over en weer redelijkerwijs aan deze bepalingen mochten toekennen en op hetgeen zij te dien aanzien redelijkerwijs van elkaar mochten verwachten.” </a:t>
            </a:r>
          </a:p>
          <a:p>
            <a:pPr>
              <a:lnSpc>
                <a:spcPts val="2400"/>
              </a:lnSpc>
              <a:defRPr/>
            </a:pPr>
            <a:r>
              <a:rPr lang="nl-NL" sz="2200" dirty="1">
                <a:latin typeface="Korolev Light"/>
                <a:ea typeface="Verdana" panose="020b0604030504040204" pitchFamily="34" charset="0"/>
                <a:cs typeface="Verdana" panose="020b0604030504040204" pitchFamily="34" charset="0"/>
              </a:rPr>
              <a:t>Cao-norm: objectieve uitleg (</a:t>
            </a:r>
            <a:r>
              <a:rPr lang="nl-NL" sz="2200" dirty="1">
                <a:latin typeface="Korolev Light"/>
                <a:cs typeface="Arial" panose="020b0604020202020204" pitchFamily="34" charset="0"/>
              </a:rPr>
              <a:t>HR 31 mei 2002, NJ 2003/110) op basis van wat ook voor derden kenbaar is; niet-kenbare bedoelingen van de opstellers doen niet mee</a:t>
            </a:r>
            <a:r>
              <a:rPr lang="nl-NL" sz="2200" dirty="1">
                <a:latin typeface="Korolev Light"/>
                <a:ea typeface="Verdana" panose="020b0604030504040204" pitchFamily="34" charset="0"/>
                <a:cs typeface="Verdana" panose="020b0604030504040204" pitchFamily="34" charset="0"/>
              </a:rPr>
              <a:t>. Maar: </a:t>
            </a:r>
            <a:r>
              <a:rPr lang="nl-NL" sz="2200" dirty="1">
                <a:latin typeface="Korolev Light"/>
              </a:rPr>
              <a:t>HR 25 november 2016, ECLI:NL:HR:2016:2687 (FNV/Condor): Uitleg sociaal plan, toch Haviltex? </a:t>
            </a:r>
          </a:p>
          <a:p>
            <a:pPr>
              <a:lnSpc>
                <a:spcPts val="2400"/>
              </a:lnSpc>
              <a:defRPr/>
            </a:pPr>
            <a:endParaRPr lang="nl-NL" sz="2200">
              <a:latin typeface="Korolev Light"/>
              <a:ea typeface="Verdana" panose="020b0604030504040204" pitchFamily="34" charset="0"/>
              <a:cs typeface="Verdana" panose="020b0604030504040204" pitchFamily="34" charset="0"/>
            </a:endParaRPr>
          </a:p>
          <a:p>
            <a:pPr marL="271456" indent="-271456">
              <a:lnSpc>
                <a:spcPts val="2400"/>
              </a:lnSpc>
              <a:buNone/>
              <a:defRPr/>
            </a:pPr>
            <a:endParaRPr lang="nl-NL" sz="2200">
              <a:latin typeface="Korolev Light"/>
              <a:ea typeface="Verdana" panose="020b0604030504040204" pitchFamily="34" charset="0"/>
              <a:cs typeface="Verdana" panose="020b0604030504040204" pitchFamily="34" charset="0"/>
            </a:endParaRPr>
          </a:p>
        </p:txBody>
      </p:sp>
      <p:sp>
        <p:nvSpPr>
          <p:cNvPr id="17412" name="Slide Number Placeholder 3">
            <a:extLst>
              <a:ext uri="{FF2B5EF4-FFF2-40B4-BE49-F238E27FC236}">
                <a16:creationId xmlns:a16="http://schemas.microsoft.com/office/drawing/2014/main" id="{8586EACB-71D4-41DD-BFCB-FE67ECA845F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32" indent="-285744">
              <a:spcBef>
                <a:spcPct val="20000"/>
              </a:spcBef>
              <a:buChar char="–"/>
              <a:defRPr sz="2800">
                <a:solidFill>
                  <a:schemeClr val="tx1"/>
                </a:solidFill>
                <a:latin typeface="Arial" panose="020b0604020202020204" pitchFamily="34" charset="0"/>
              </a:defRPr>
            </a:lvl2pPr>
            <a:lvl3pPr marL="1142971" indent="-228594">
              <a:spcBef>
                <a:spcPct val="20000"/>
              </a:spcBef>
              <a:buChar char="•"/>
              <a:defRPr sz="2400">
                <a:solidFill>
                  <a:schemeClr val="tx1"/>
                </a:solidFill>
                <a:latin typeface="Arial" panose="020b0604020202020204" pitchFamily="34" charset="0"/>
              </a:defRPr>
            </a:lvl3pPr>
            <a:lvl4pPr marL="1600160" indent="-228594">
              <a:spcBef>
                <a:spcPct val="20000"/>
              </a:spcBef>
              <a:buChar char="–"/>
              <a:defRPr sz="2000">
                <a:solidFill>
                  <a:schemeClr val="tx1"/>
                </a:solidFill>
                <a:latin typeface="Arial" panose="020b0604020202020204" pitchFamily="34" charset="0"/>
              </a:defRPr>
            </a:lvl4pPr>
            <a:lvl5pPr marL="2057349" indent="-228594">
              <a:spcBef>
                <a:spcPct val="20000"/>
              </a:spcBef>
              <a:buChar char="»"/>
              <a:defRPr sz="2000">
                <a:solidFill>
                  <a:schemeClr val="tx1"/>
                </a:solidFill>
                <a:latin typeface="Arial" panose="020b0604020202020204" pitchFamily="34" charset="0"/>
              </a:defRPr>
            </a:lvl5pPr>
            <a:lvl6pPr marL="2514537" indent="-228594" fontAlgn="base" eaLnBrk="0" hangingPunct="0">
              <a:spcBef>
                <a:spcPct val="20000"/>
              </a:spcBef>
              <a:spcAft>
                <a:spcPct val="0"/>
              </a:spcAft>
              <a:buChar char="»"/>
              <a:defRPr sz="2000">
                <a:solidFill>
                  <a:schemeClr val="tx1"/>
                </a:solidFill>
                <a:latin typeface="Arial" panose="020b0604020202020204" pitchFamily="34" charset="0"/>
              </a:defRPr>
            </a:lvl6pPr>
            <a:lvl7pPr marL="2971726" indent="-228594" fontAlgn="base" eaLnBrk="0" hangingPunct="0">
              <a:spcBef>
                <a:spcPct val="20000"/>
              </a:spcBef>
              <a:spcAft>
                <a:spcPct val="0"/>
              </a:spcAft>
              <a:buChar char="»"/>
              <a:defRPr sz="2000">
                <a:solidFill>
                  <a:schemeClr val="tx1"/>
                </a:solidFill>
                <a:latin typeface="Arial" panose="020b0604020202020204" pitchFamily="34" charset="0"/>
              </a:defRPr>
            </a:lvl7pPr>
            <a:lvl8pPr marL="3428914" indent="-228594" fontAlgn="base" eaLnBrk="0" hangingPunct="0">
              <a:spcBef>
                <a:spcPct val="20000"/>
              </a:spcBef>
              <a:spcAft>
                <a:spcPct val="0"/>
              </a:spcAft>
              <a:buChar char="»"/>
              <a:defRPr sz="2000">
                <a:solidFill>
                  <a:schemeClr val="tx1"/>
                </a:solidFill>
                <a:latin typeface="Arial" panose="020b0604020202020204" pitchFamily="34" charset="0"/>
              </a:defRPr>
            </a:lvl8pPr>
            <a:lvl9pPr marL="3886103" indent="-228594" fontAlgn="base" eaLnBrk="0"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E506E7-0934-491F-99EA-41B466296D6E}" type="slidenum">
              <a:rPr lang="en-GB" altLang="nl-NL" sz="1400"/>
              <a:t>9</a:t>
            </a:fl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
  <Slides>38</Slide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2019-10-21T10:08:05Z</dcterms:created>
  <dcterms:modified xsi:type="dcterms:W3CDTF">2019-10-21T10:08:05Z</dcterms:modified>
  <cp:lastPrinted>2019-10-21T10:08:05Z</cp:lastPrinted>
</cp:coreProperties>
</file>